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8288000" cy="10287000"/>
  <p:notesSz cx="6858000" cy="9144000"/>
  <p:embeddedFontLst>
    <p:embeddedFont>
      <p:font typeface="Nunito Sans" pitchFamily="2" charset="0"/>
      <p:regular r:id="rId43"/>
      <p:bold r:id="rId44"/>
      <p:italic r:id="rId45"/>
      <p:boldItalic r:id="rId46"/>
    </p:embeddedFont>
    <p:embeddedFont>
      <p:font typeface="Nunito Sans Bold" panose="020B0604020202020204" charset="0"/>
      <p:regular r:id="rId47"/>
    </p:embeddedFont>
    <p:embeddedFont>
      <p:font typeface="Nunito Sans Heavy" panose="020B0604020202020204" charset="0"/>
      <p:regular r:id="rId48"/>
    </p:embeddedFont>
    <p:embeddedFont>
      <p:font typeface="Nunito Sans Semi-Bold" panose="020B0604020202020204" charset="0"/>
      <p:regular r:id="rId49"/>
    </p:embeddedFont>
    <p:embeddedFont>
      <p:font typeface="Poppins" panose="00000500000000000000" pitchFamily="2" charset="0"/>
      <p:regular r:id="rId50"/>
      <p:bold r:id="rId51"/>
      <p:italic r:id="rId52"/>
      <p:boldItalic r:id="rId53"/>
    </p:embeddedFont>
    <p:embeddedFont>
      <p:font typeface="Poppins Medium" panose="00000600000000000000" pitchFamily="2" charset="0"/>
      <p:regular r:id="rId54"/>
      <p:italic r:id="rId55"/>
    </p:embeddedFont>
    <p:embeddedFont>
      <p:font typeface="Poppins Ultra-Bold"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91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hyperlink" Target="https://www.toppr.com/guides/business-mathematics-and-statistics/time-series-analysis/components-of-time-series/" TargetMode="External"/><Relationship Id="rId4" Type="http://schemas.openxmlformats.org/officeDocument/2006/relationships/hyperlink" Target="https://www.quirks.com/articles/time-series-analysis-what-it-is-and-what-it-do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9.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21999"/>
            </a:blip>
            <a:stretch>
              <a:fillRect t="-619" b="-17824"/>
            </a:stretch>
          </a:blipFill>
        </p:spPr>
        <p:txBody>
          <a:bodyPr/>
          <a:lstStyle/>
          <a:p>
            <a:endParaRPr lang="en-US"/>
          </a:p>
        </p:txBody>
      </p:sp>
      <p:grpSp>
        <p:nvGrpSpPr>
          <p:cNvPr id="3" name="Group 3"/>
          <p:cNvGrpSpPr/>
          <p:nvPr/>
        </p:nvGrpSpPr>
        <p:grpSpPr>
          <a:xfrm>
            <a:off x="3846962" y="4131361"/>
            <a:ext cx="4996443" cy="4750680"/>
            <a:chOff x="0" y="0"/>
            <a:chExt cx="1293983" cy="1230335"/>
          </a:xfrm>
        </p:grpSpPr>
        <p:sp>
          <p:nvSpPr>
            <p:cNvPr id="4" name="Freeform 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txBody>
            <a:bodyPr/>
            <a:lstStyle/>
            <a:p>
              <a:endParaRPr lang="en-US"/>
            </a:p>
          </p:txBody>
        </p:sp>
        <p:sp>
          <p:nvSpPr>
            <p:cNvPr id="5" name="TextBox 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724007" y="5963633"/>
            <a:ext cx="7854157" cy="7627620"/>
            <a:chOff x="0" y="0"/>
            <a:chExt cx="1027471" cy="997836"/>
          </a:xfrm>
        </p:grpSpPr>
        <p:sp>
          <p:nvSpPr>
            <p:cNvPr id="7" name="Freeform 7"/>
            <p:cNvSpPr/>
            <p:nvPr/>
          </p:nvSpPr>
          <p:spPr>
            <a:xfrm>
              <a:off x="0" y="0"/>
              <a:ext cx="1027471" cy="997836"/>
            </a:xfrm>
            <a:custGeom>
              <a:avLst/>
              <a:gdLst/>
              <a:ahLst/>
              <a:cxnLst/>
              <a:rect l="l" t="t" r="r" b="b"/>
              <a:pathLst>
                <a:path w="1027471" h="997836">
                  <a:moveTo>
                    <a:pt x="513735" y="0"/>
                  </a:moveTo>
                  <a:cubicBezTo>
                    <a:pt x="230007" y="0"/>
                    <a:pt x="0" y="223373"/>
                    <a:pt x="0" y="498918"/>
                  </a:cubicBezTo>
                  <a:cubicBezTo>
                    <a:pt x="0" y="774463"/>
                    <a:pt x="230007" y="997836"/>
                    <a:pt x="513735" y="997836"/>
                  </a:cubicBezTo>
                  <a:cubicBezTo>
                    <a:pt x="797464" y="997836"/>
                    <a:pt x="1027471" y="774463"/>
                    <a:pt x="1027471" y="498918"/>
                  </a:cubicBezTo>
                  <a:cubicBezTo>
                    <a:pt x="1027471" y="223373"/>
                    <a:pt x="797464" y="0"/>
                    <a:pt x="513735" y="0"/>
                  </a:cubicBezTo>
                  <a:close/>
                </a:path>
              </a:pathLst>
            </a:custGeom>
            <a:solidFill>
              <a:srgbClr val="124A87"/>
            </a:solidFill>
          </p:spPr>
          <p:txBody>
            <a:bodyPr/>
            <a:lstStyle/>
            <a:p>
              <a:endParaRPr lang="en-US"/>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44293" y="-2576106"/>
            <a:ext cx="7203777" cy="5740737"/>
            <a:chOff x="0" y="0"/>
            <a:chExt cx="1019944" cy="812800"/>
          </a:xfrm>
        </p:grpSpPr>
        <p:sp>
          <p:nvSpPr>
            <p:cNvPr id="10" name="Freeform 10"/>
            <p:cNvSpPr/>
            <p:nvPr/>
          </p:nvSpPr>
          <p:spPr>
            <a:xfrm>
              <a:off x="0" y="0"/>
              <a:ext cx="1019944" cy="812800"/>
            </a:xfrm>
            <a:custGeom>
              <a:avLst/>
              <a:gdLst/>
              <a:ahLst/>
              <a:cxnLst/>
              <a:rect l="l" t="t" r="r" b="b"/>
              <a:pathLst>
                <a:path w="1019944" h="812800">
                  <a:moveTo>
                    <a:pt x="509972" y="0"/>
                  </a:moveTo>
                  <a:cubicBezTo>
                    <a:pt x="228322" y="0"/>
                    <a:pt x="0" y="181951"/>
                    <a:pt x="0" y="406400"/>
                  </a:cubicBezTo>
                  <a:cubicBezTo>
                    <a:pt x="0" y="630849"/>
                    <a:pt x="228322" y="812800"/>
                    <a:pt x="509972" y="812800"/>
                  </a:cubicBezTo>
                  <a:cubicBezTo>
                    <a:pt x="791622" y="812800"/>
                    <a:pt x="1019944" y="630849"/>
                    <a:pt x="1019944" y="406400"/>
                  </a:cubicBezTo>
                  <a:cubicBezTo>
                    <a:pt x="1019944" y="181951"/>
                    <a:pt x="791622" y="0"/>
                    <a:pt x="509972" y="0"/>
                  </a:cubicBezTo>
                  <a:close/>
                </a:path>
              </a:pathLst>
            </a:custGeom>
            <a:solidFill>
              <a:srgbClr val="124A87"/>
            </a:solidFill>
          </p:spPr>
          <p:txBody>
            <a:bodyPr/>
            <a:lstStyle/>
            <a:p>
              <a:endParaRPr lang="en-US"/>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34893" y="1030836"/>
            <a:ext cx="8225327" cy="8225327"/>
          </a:xfrm>
          <a:custGeom>
            <a:avLst/>
            <a:gdLst/>
            <a:ahLst/>
            <a:cxnLst/>
            <a:rect l="l" t="t" r="r" b="b"/>
            <a:pathLst>
              <a:path w="8225327" h="8225327">
                <a:moveTo>
                  <a:pt x="0" y="0"/>
                </a:moveTo>
                <a:lnTo>
                  <a:pt x="8225327" y="0"/>
                </a:lnTo>
                <a:lnTo>
                  <a:pt x="8225327" y="8225328"/>
                </a:lnTo>
                <a:lnTo>
                  <a:pt x="0" y="82253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5400000">
            <a:off x="-964351" y="3536512"/>
            <a:ext cx="6637719" cy="3318859"/>
          </a:xfrm>
          <a:custGeom>
            <a:avLst/>
            <a:gdLst/>
            <a:ahLst/>
            <a:cxnLst/>
            <a:rect l="l" t="t" r="r" b="b"/>
            <a:pathLst>
              <a:path w="6637719" h="3318859">
                <a:moveTo>
                  <a:pt x="0" y="0"/>
                </a:moveTo>
                <a:lnTo>
                  <a:pt x="6637718" y="0"/>
                </a:lnTo>
                <a:lnTo>
                  <a:pt x="6637718" y="3318859"/>
                </a:lnTo>
                <a:lnTo>
                  <a:pt x="0" y="33188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rot="-5400000">
            <a:off x="2426034" y="3459994"/>
            <a:ext cx="6651061" cy="3458552"/>
          </a:xfrm>
          <a:custGeom>
            <a:avLst/>
            <a:gdLst/>
            <a:ahLst/>
            <a:cxnLst/>
            <a:rect l="l" t="t" r="r" b="b"/>
            <a:pathLst>
              <a:path w="6651061" h="3458552">
                <a:moveTo>
                  <a:pt x="0" y="0"/>
                </a:moveTo>
                <a:lnTo>
                  <a:pt x="6651061" y="0"/>
                </a:lnTo>
                <a:lnTo>
                  <a:pt x="6651061" y="3458552"/>
                </a:lnTo>
                <a:lnTo>
                  <a:pt x="0" y="34585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5" name="Freeform 15"/>
          <p:cNvSpPr/>
          <p:nvPr/>
        </p:nvSpPr>
        <p:spPr>
          <a:xfrm>
            <a:off x="801758" y="1686917"/>
            <a:ext cx="6404641" cy="6404641"/>
          </a:xfrm>
          <a:custGeom>
            <a:avLst/>
            <a:gdLst/>
            <a:ahLst/>
            <a:cxnLst/>
            <a:rect l="l" t="t" r="r" b="b"/>
            <a:pathLst>
              <a:path w="6404641" h="6404641">
                <a:moveTo>
                  <a:pt x="0" y="0"/>
                </a:moveTo>
                <a:lnTo>
                  <a:pt x="6404641" y="0"/>
                </a:lnTo>
                <a:lnTo>
                  <a:pt x="6404641" y="6404641"/>
                </a:lnTo>
                <a:lnTo>
                  <a:pt x="0" y="64046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1232092" y="2296990"/>
            <a:ext cx="5616761" cy="2808381"/>
          </a:xfrm>
          <a:custGeom>
            <a:avLst/>
            <a:gdLst/>
            <a:ahLst/>
            <a:cxnLst/>
            <a:rect l="l" t="t" r="r" b="b"/>
            <a:pathLst>
              <a:path w="5616761" h="2808381">
                <a:moveTo>
                  <a:pt x="0" y="0"/>
                </a:moveTo>
                <a:lnTo>
                  <a:pt x="5616762" y="0"/>
                </a:lnTo>
                <a:lnTo>
                  <a:pt x="5616762" y="2808381"/>
                </a:lnTo>
                <a:lnTo>
                  <a:pt x="0" y="28083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10800000">
            <a:off x="2203071" y="6885441"/>
            <a:ext cx="3621733" cy="1512074"/>
          </a:xfrm>
          <a:custGeom>
            <a:avLst/>
            <a:gdLst/>
            <a:ahLst/>
            <a:cxnLst/>
            <a:rect l="l" t="t" r="r" b="b"/>
            <a:pathLst>
              <a:path w="3621733" h="1512074">
                <a:moveTo>
                  <a:pt x="0" y="0"/>
                </a:moveTo>
                <a:lnTo>
                  <a:pt x="3621733" y="0"/>
                </a:lnTo>
                <a:lnTo>
                  <a:pt x="3621733" y="1512074"/>
                </a:lnTo>
                <a:lnTo>
                  <a:pt x="0" y="15120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8" name="Group 18"/>
          <p:cNvGrpSpPr>
            <a:grpSpLocks noChangeAspect="1"/>
          </p:cNvGrpSpPr>
          <p:nvPr/>
        </p:nvGrpSpPr>
        <p:grpSpPr>
          <a:xfrm>
            <a:off x="1568391" y="2750404"/>
            <a:ext cx="4891093" cy="4891073"/>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l="-27781" r="-80550"/>
              </a:stretch>
            </a:blipFill>
          </p:spPr>
          <p:txBody>
            <a:bodyPr/>
            <a:lstStyle/>
            <a:p>
              <a:endParaRPr lang="en-US"/>
            </a:p>
          </p:txBody>
        </p:sp>
      </p:grpSp>
      <p:grpSp>
        <p:nvGrpSpPr>
          <p:cNvPr id="20" name="Group 20"/>
          <p:cNvGrpSpPr/>
          <p:nvPr/>
        </p:nvGrpSpPr>
        <p:grpSpPr>
          <a:xfrm>
            <a:off x="11104226" y="6252302"/>
            <a:ext cx="11467484" cy="879440"/>
            <a:chOff x="0" y="0"/>
            <a:chExt cx="3020243" cy="231622"/>
          </a:xfrm>
        </p:grpSpPr>
        <p:sp>
          <p:nvSpPr>
            <p:cNvPr id="21" name="Freeform 21"/>
            <p:cNvSpPr/>
            <p:nvPr/>
          </p:nvSpPr>
          <p:spPr>
            <a:xfrm>
              <a:off x="0" y="0"/>
              <a:ext cx="3020243" cy="231622"/>
            </a:xfrm>
            <a:custGeom>
              <a:avLst/>
              <a:gdLst/>
              <a:ahLst/>
              <a:cxnLst/>
              <a:rect l="l" t="t" r="r" b="b"/>
              <a:pathLst>
                <a:path w="3020243" h="231622">
                  <a:moveTo>
                    <a:pt x="67512" y="0"/>
                  </a:moveTo>
                  <a:lnTo>
                    <a:pt x="2952731" y="0"/>
                  </a:lnTo>
                  <a:cubicBezTo>
                    <a:pt x="2990017" y="0"/>
                    <a:pt x="3020243" y="30226"/>
                    <a:pt x="3020243" y="67512"/>
                  </a:cubicBezTo>
                  <a:lnTo>
                    <a:pt x="3020243" y="164110"/>
                  </a:lnTo>
                  <a:cubicBezTo>
                    <a:pt x="3020243" y="201396"/>
                    <a:pt x="2990017" y="231622"/>
                    <a:pt x="2952731" y="231622"/>
                  </a:cubicBezTo>
                  <a:lnTo>
                    <a:pt x="67512" y="231622"/>
                  </a:lnTo>
                  <a:cubicBezTo>
                    <a:pt x="49607" y="231622"/>
                    <a:pt x="32435" y="224509"/>
                    <a:pt x="19774" y="211848"/>
                  </a:cubicBezTo>
                  <a:cubicBezTo>
                    <a:pt x="7113" y="199187"/>
                    <a:pt x="0" y="182015"/>
                    <a:pt x="0" y="164110"/>
                  </a:cubicBezTo>
                  <a:lnTo>
                    <a:pt x="0" y="67512"/>
                  </a:lnTo>
                  <a:cubicBezTo>
                    <a:pt x="0" y="30226"/>
                    <a:pt x="30226" y="0"/>
                    <a:pt x="67512" y="0"/>
                  </a:cubicBezTo>
                  <a:close/>
                </a:path>
              </a:pathLst>
            </a:custGeom>
            <a:solidFill>
              <a:srgbClr val="0E4D8D"/>
            </a:solidFill>
          </p:spPr>
          <p:txBody>
            <a:bodyPr/>
            <a:lstStyle/>
            <a:p>
              <a:endParaRPr lang="en-US"/>
            </a:p>
          </p:txBody>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1026495" y="2561143"/>
            <a:ext cx="1721573" cy="1636893"/>
            <a:chOff x="0" y="0"/>
            <a:chExt cx="1293983" cy="1230335"/>
          </a:xfrm>
        </p:grpSpPr>
        <p:sp>
          <p:nvSpPr>
            <p:cNvPr id="24" name="Freeform 24"/>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txBody>
            <a:bodyPr/>
            <a:lstStyle/>
            <a:p>
              <a:endParaRPr lang="en-US"/>
            </a:p>
          </p:txBody>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6452293" y="9468554"/>
            <a:ext cx="1721573" cy="1636893"/>
            <a:chOff x="0" y="0"/>
            <a:chExt cx="1293983" cy="1230335"/>
          </a:xfrm>
        </p:grpSpPr>
        <p:sp>
          <p:nvSpPr>
            <p:cNvPr id="27" name="Freeform 27"/>
            <p:cNvSpPr/>
            <p:nvPr/>
          </p:nvSpPr>
          <p:spPr>
            <a:xfrm>
              <a:off x="0" y="0"/>
              <a:ext cx="1293983" cy="1230335"/>
            </a:xfrm>
            <a:custGeom>
              <a:avLst/>
              <a:gdLst/>
              <a:ahLst/>
              <a:cxnLst/>
              <a:rect l="l" t="t" r="r" b="b"/>
              <a:pathLst>
                <a:path w="1293983" h="1230335">
                  <a:moveTo>
                    <a:pt x="646992" y="0"/>
                  </a:moveTo>
                  <a:cubicBezTo>
                    <a:pt x="289668" y="0"/>
                    <a:pt x="0" y="275420"/>
                    <a:pt x="0" y="615167"/>
                  </a:cubicBezTo>
                  <a:cubicBezTo>
                    <a:pt x="0" y="954915"/>
                    <a:pt x="289668" y="1230335"/>
                    <a:pt x="646992" y="1230335"/>
                  </a:cubicBezTo>
                  <a:cubicBezTo>
                    <a:pt x="1004315" y="1230335"/>
                    <a:pt x="1293983" y="954915"/>
                    <a:pt x="1293983" y="615167"/>
                  </a:cubicBezTo>
                  <a:cubicBezTo>
                    <a:pt x="1293983" y="275420"/>
                    <a:pt x="1004315" y="0"/>
                    <a:pt x="646992" y="0"/>
                  </a:cubicBezTo>
                  <a:close/>
                </a:path>
              </a:pathLst>
            </a:custGeom>
            <a:solidFill>
              <a:srgbClr val="0063C8"/>
            </a:solidFill>
          </p:spPr>
          <p:txBody>
            <a:bodyPr/>
            <a:lstStyle/>
            <a:p>
              <a:endParaRPr lang="en-US"/>
            </a:p>
          </p:txBody>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7918990" y="2192725"/>
            <a:ext cx="9383463" cy="2322471"/>
          </a:xfrm>
          <a:prstGeom prst="rect">
            <a:avLst/>
          </a:prstGeom>
        </p:spPr>
        <p:txBody>
          <a:bodyPr lIns="0" tIns="0" rIns="0" bIns="0" rtlCol="0" anchor="t">
            <a:spAutoFit/>
          </a:bodyPr>
          <a:lstStyle/>
          <a:p>
            <a:pPr algn="r">
              <a:lnSpc>
                <a:spcPts val="8511"/>
              </a:lnSpc>
            </a:pPr>
            <a:r>
              <a:rPr lang="en-US" sz="9054">
                <a:solidFill>
                  <a:srgbClr val="124A87"/>
                </a:solidFill>
                <a:latin typeface="Poppins Ultra-Bold"/>
              </a:rPr>
              <a:t>Time Series Analysis</a:t>
            </a:r>
          </a:p>
        </p:txBody>
      </p:sp>
      <p:sp>
        <p:nvSpPr>
          <p:cNvPr id="30" name="TextBox 30"/>
          <p:cNvSpPr txBox="1"/>
          <p:nvPr/>
        </p:nvSpPr>
        <p:spPr>
          <a:xfrm>
            <a:off x="11717930" y="6233554"/>
            <a:ext cx="6248210" cy="793123"/>
          </a:xfrm>
          <a:prstGeom prst="rect">
            <a:avLst/>
          </a:prstGeom>
        </p:spPr>
        <p:txBody>
          <a:bodyPr lIns="0" tIns="0" rIns="0" bIns="0" rtlCol="0" anchor="t">
            <a:spAutoFit/>
          </a:bodyPr>
          <a:lstStyle/>
          <a:p>
            <a:pPr algn="just">
              <a:lnSpc>
                <a:spcPts val="6158"/>
              </a:lnSpc>
              <a:spcBef>
                <a:spcPct val="0"/>
              </a:spcBef>
            </a:pPr>
            <a:r>
              <a:rPr lang="en-US" sz="4398">
                <a:solidFill>
                  <a:srgbClr val="FFFFFF"/>
                </a:solidFill>
                <a:latin typeface="Poppins Medium"/>
              </a:rPr>
              <a:t>Presentation (Sec B)</a:t>
            </a:r>
          </a:p>
        </p:txBody>
      </p:sp>
      <p:sp>
        <p:nvSpPr>
          <p:cNvPr id="31" name="TextBox 31"/>
          <p:cNvSpPr txBox="1"/>
          <p:nvPr/>
        </p:nvSpPr>
        <p:spPr>
          <a:xfrm>
            <a:off x="8269745" y="4362796"/>
            <a:ext cx="9042233" cy="975810"/>
          </a:xfrm>
          <a:prstGeom prst="rect">
            <a:avLst/>
          </a:prstGeom>
        </p:spPr>
        <p:txBody>
          <a:bodyPr lIns="0" tIns="0" rIns="0" bIns="0" rtlCol="0" anchor="t">
            <a:spAutoFit/>
          </a:bodyPr>
          <a:lstStyle/>
          <a:p>
            <a:pPr algn="r">
              <a:lnSpc>
                <a:spcPts val="7636"/>
              </a:lnSpc>
              <a:spcBef>
                <a:spcPct val="0"/>
              </a:spcBef>
            </a:pPr>
            <a:r>
              <a:rPr lang="en-US" sz="5454">
                <a:solidFill>
                  <a:srgbClr val="000000"/>
                </a:solidFill>
                <a:latin typeface="Poppins"/>
              </a:rPr>
              <a:t>In Machine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3745744" y="263071"/>
            <a:ext cx="10796512" cy="2447762"/>
          </a:xfrm>
          <a:prstGeom prst="rect">
            <a:avLst/>
          </a:prstGeom>
        </p:spPr>
        <p:txBody>
          <a:bodyPr lIns="0" tIns="0" rIns="0" bIns="0" rtlCol="0" anchor="t">
            <a:spAutoFit/>
          </a:bodyPr>
          <a:lstStyle/>
          <a:p>
            <a:pPr algn="ctr">
              <a:lnSpc>
                <a:spcPts val="9600"/>
              </a:lnSpc>
            </a:pPr>
            <a:r>
              <a:rPr lang="en-US" sz="8000">
                <a:solidFill>
                  <a:srgbClr val="004AAD"/>
                </a:solidFill>
                <a:latin typeface="Nunito Sans Heavy"/>
              </a:rPr>
              <a:t>Importance of Time Series Data</a:t>
            </a:r>
          </a:p>
        </p:txBody>
      </p:sp>
      <p:sp>
        <p:nvSpPr>
          <p:cNvPr id="10" name="TextBox 10"/>
          <p:cNvSpPr txBox="1"/>
          <p:nvPr/>
        </p:nvSpPr>
        <p:spPr>
          <a:xfrm>
            <a:off x="2517522" y="2910439"/>
            <a:ext cx="14741778" cy="1389550"/>
          </a:xfrm>
          <a:prstGeom prst="rect">
            <a:avLst/>
          </a:prstGeom>
        </p:spPr>
        <p:txBody>
          <a:bodyPr lIns="0" tIns="0" rIns="0" bIns="0" rtlCol="0" anchor="t">
            <a:spAutoFit/>
          </a:bodyPr>
          <a:lstStyle/>
          <a:p>
            <a:pPr algn="just">
              <a:lnSpc>
                <a:spcPts val="3735"/>
              </a:lnSpc>
            </a:pPr>
            <a:r>
              <a:rPr lang="en-US" sz="2668">
                <a:solidFill>
                  <a:srgbClr val="000000"/>
                </a:solidFill>
                <a:latin typeface="Nunito Sans Bold"/>
              </a:rPr>
              <a:t>Pattern Recognition</a:t>
            </a:r>
            <a:r>
              <a:rPr lang="en-US" sz="2668">
                <a:solidFill>
                  <a:srgbClr val="000000"/>
                </a:solidFill>
                <a:latin typeface="Nunito Sans"/>
              </a:rPr>
              <a:t>: Time series analysis helps in identifying recurring patterns, trends, and seasonal variations in data. This information can be used to make informed decisions, optimize processes, and adjust strategies accordingly.</a:t>
            </a:r>
          </a:p>
        </p:txBody>
      </p:sp>
      <p:sp>
        <p:nvSpPr>
          <p:cNvPr id="11" name="TextBox 11"/>
          <p:cNvSpPr txBox="1"/>
          <p:nvPr/>
        </p:nvSpPr>
        <p:spPr>
          <a:xfrm>
            <a:off x="1028700" y="3156006"/>
            <a:ext cx="577756" cy="517843"/>
          </a:xfrm>
          <a:prstGeom prst="rect">
            <a:avLst/>
          </a:prstGeom>
        </p:spPr>
        <p:txBody>
          <a:bodyPr lIns="0" tIns="0" rIns="0" bIns="0" rtlCol="0" anchor="t">
            <a:spAutoFit/>
          </a:bodyPr>
          <a:lstStyle/>
          <a:p>
            <a:pPr algn="ctr">
              <a:lnSpc>
                <a:spcPts val="4269"/>
              </a:lnSpc>
            </a:pPr>
            <a:r>
              <a:rPr lang="en-US" sz="3049">
                <a:solidFill>
                  <a:srgbClr val="004AAD"/>
                </a:solidFill>
                <a:latin typeface="Nunito Sans Semi-Bold"/>
              </a:rPr>
              <a:t>01</a:t>
            </a:r>
          </a:p>
        </p:txBody>
      </p:sp>
      <p:sp>
        <p:nvSpPr>
          <p:cNvPr id="12" name="TextBox 12"/>
          <p:cNvSpPr txBox="1"/>
          <p:nvPr/>
        </p:nvSpPr>
        <p:spPr>
          <a:xfrm>
            <a:off x="1028700" y="4247191"/>
            <a:ext cx="577756" cy="517843"/>
          </a:xfrm>
          <a:prstGeom prst="rect">
            <a:avLst/>
          </a:prstGeom>
        </p:spPr>
        <p:txBody>
          <a:bodyPr lIns="0" tIns="0" rIns="0" bIns="0" rtlCol="0" anchor="t">
            <a:spAutoFit/>
          </a:bodyPr>
          <a:lstStyle/>
          <a:p>
            <a:pPr algn="ctr">
              <a:lnSpc>
                <a:spcPts val="4269"/>
              </a:lnSpc>
            </a:pPr>
            <a:r>
              <a:rPr lang="en-US" sz="3049">
                <a:solidFill>
                  <a:srgbClr val="004AAD"/>
                </a:solidFill>
                <a:latin typeface="Nunito Sans Semi-Bold"/>
              </a:rPr>
              <a:t>02</a:t>
            </a:r>
          </a:p>
        </p:txBody>
      </p:sp>
      <p:sp>
        <p:nvSpPr>
          <p:cNvPr id="13" name="TextBox 13"/>
          <p:cNvSpPr txBox="1"/>
          <p:nvPr/>
        </p:nvSpPr>
        <p:spPr>
          <a:xfrm>
            <a:off x="1092780" y="5490042"/>
            <a:ext cx="577756" cy="517843"/>
          </a:xfrm>
          <a:prstGeom prst="rect">
            <a:avLst/>
          </a:prstGeom>
        </p:spPr>
        <p:txBody>
          <a:bodyPr lIns="0" tIns="0" rIns="0" bIns="0" rtlCol="0" anchor="t">
            <a:spAutoFit/>
          </a:bodyPr>
          <a:lstStyle/>
          <a:p>
            <a:pPr algn="ctr">
              <a:lnSpc>
                <a:spcPts val="4269"/>
              </a:lnSpc>
            </a:pPr>
            <a:r>
              <a:rPr lang="en-US" sz="3049">
                <a:solidFill>
                  <a:srgbClr val="004AAD"/>
                </a:solidFill>
                <a:latin typeface="Nunito Sans Semi-Bold"/>
              </a:rPr>
              <a:t>03</a:t>
            </a:r>
          </a:p>
        </p:txBody>
      </p:sp>
      <p:sp>
        <p:nvSpPr>
          <p:cNvPr id="14" name="TextBox 14"/>
          <p:cNvSpPr txBox="1"/>
          <p:nvPr/>
        </p:nvSpPr>
        <p:spPr>
          <a:xfrm>
            <a:off x="2517522" y="5455593"/>
            <a:ext cx="14827438" cy="4265184"/>
          </a:xfrm>
          <a:prstGeom prst="rect">
            <a:avLst/>
          </a:prstGeom>
        </p:spPr>
        <p:txBody>
          <a:bodyPr lIns="0" tIns="0" rIns="0" bIns="0" rtlCol="0" anchor="t">
            <a:spAutoFit/>
          </a:bodyPr>
          <a:lstStyle/>
          <a:p>
            <a:pPr algn="just">
              <a:lnSpc>
                <a:spcPts val="3786"/>
              </a:lnSpc>
            </a:pPr>
            <a:r>
              <a:rPr lang="en-US" sz="2704" dirty="0">
                <a:solidFill>
                  <a:srgbClr val="000000"/>
                </a:solidFill>
                <a:latin typeface="Nunito Sans Bold"/>
              </a:rPr>
              <a:t>Environmental Monitoring:</a:t>
            </a:r>
            <a:r>
              <a:rPr lang="en-US" sz="2704" dirty="0">
                <a:solidFill>
                  <a:srgbClr val="000000"/>
                </a:solidFill>
                <a:latin typeface="Nunito Sans"/>
              </a:rPr>
              <a:t> Time series analysis is used in monitoring environmental factors such as air and water quality, weather patterns, and climate change. It aids in understanding long-term trends and taking proactive measures.</a:t>
            </a:r>
          </a:p>
          <a:p>
            <a:pPr algn="just">
              <a:lnSpc>
                <a:spcPts val="3786"/>
              </a:lnSpc>
            </a:pPr>
            <a:r>
              <a:rPr lang="en-US" sz="2704" dirty="0">
                <a:solidFill>
                  <a:srgbClr val="000000"/>
                </a:solidFill>
                <a:latin typeface="Nunito Sans Bold"/>
              </a:rPr>
              <a:t>Healthcare and Medicine: </a:t>
            </a:r>
            <a:r>
              <a:rPr lang="en-US" sz="2704" dirty="0">
                <a:solidFill>
                  <a:srgbClr val="000000"/>
                </a:solidFill>
                <a:latin typeface="Nunito Sans"/>
              </a:rPr>
              <a:t>Time series analysis is employed to monitor and analyze patient data over time, enabling early disease detection, treatment optimization, and personalized medicine</a:t>
            </a:r>
          </a:p>
          <a:p>
            <a:pPr algn="just">
              <a:lnSpc>
                <a:spcPts val="3786"/>
              </a:lnSpc>
            </a:pPr>
            <a:r>
              <a:rPr lang="en-US" sz="2704" dirty="0">
                <a:solidFill>
                  <a:srgbClr val="000000"/>
                </a:solidFill>
                <a:latin typeface="Nunito Sans Bold"/>
              </a:rPr>
              <a:t>Quality Control:</a:t>
            </a:r>
            <a:r>
              <a:rPr lang="en-US" sz="2704" dirty="0">
                <a:solidFill>
                  <a:srgbClr val="000000"/>
                </a:solidFill>
                <a:latin typeface="Nunito Sans"/>
              </a:rPr>
              <a:t> In manufacturing and quality control processes, time series analysis can be used to monitor and maintain product quality by identifying deviations from expected standards in real time.</a:t>
            </a:r>
          </a:p>
          <a:p>
            <a:pPr algn="just">
              <a:lnSpc>
                <a:spcPts val="3786"/>
              </a:lnSpc>
            </a:pPr>
            <a:endParaRPr lang="en-US" sz="2704" dirty="0">
              <a:solidFill>
                <a:srgbClr val="000000"/>
              </a:solidFill>
              <a:latin typeface="Nunito Sans"/>
            </a:endParaRPr>
          </a:p>
        </p:txBody>
      </p:sp>
      <p:sp>
        <p:nvSpPr>
          <p:cNvPr id="15" name="TextBox 15"/>
          <p:cNvSpPr txBox="1"/>
          <p:nvPr/>
        </p:nvSpPr>
        <p:spPr>
          <a:xfrm>
            <a:off x="2517522" y="4436565"/>
            <a:ext cx="14741778" cy="896094"/>
          </a:xfrm>
          <a:prstGeom prst="rect">
            <a:avLst/>
          </a:prstGeom>
        </p:spPr>
        <p:txBody>
          <a:bodyPr lIns="0" tIns="0" rIns="0" bIns="0" rtlCol="0" anchor="t">
            <a:spAutoFit/>
          </a:bodyPr>
          <a:lstStyle/>
          <a:p>
            <a:pPr algn="just">
              <a:lnSpc>
                <a:spcPts val="3633"/>
              </a:lnSpc>
            </a:pPr>
            <a:r>
              <a:rPr lang="en-US" sz="2595">
                <a:solidFill>
                  <a:srgbClr val="000000"/>
                </a:solidFill>
                <a:latin typeface="Nunito Sans Bold"/>
              </a:rPr>
              <a:t>Predictive Modeling: </a:t>
            </a:r>
            <a:r>
              <a:rPr lang="en-US" sz="2595">
                <a:solidFill>
                  <a:srgbClr val="000000"/>
                </a:solidFill>
                <a:latin typeface="Nunito Sans"/>
              </a:rPr>
              <a:t>Time series analysis allows us to build predictive models that can forecast future values or trends based on historical data. </a:t>
            </a:r>
          </a:p>
        </p:txBody>
      </p:sp>
      <p:grpSp>
        <p:nvGrpSpPr>
          <p:cNvPr id="16" name="Group 16"/>
          <p:cNvGrpSpPr/>
          <p:nvPr/>
        </p:nvGrpSpPr>
        <p:grpSpPr>
          <a:xfrm>
            <a:off x="-2038330" y="-2073710"/>
            <a:ext cx="5041299" cy="504129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07</a:t>
            </a:r>
          </a:p>
        </p:txBody>
      </p:sp>
      <p:sp>
        <p:nvSpPr>
          <p:cNvPr id="20" name="TextBox 20"/>
          <p:cNvSpPr txBox="1"/>
          <p:nvPr/>
        </p:nvSpPr>
        <p:spPr>
          <a:xfrm>
            <a:off x="1092780" y="6898206"/>
            <a:ext cx="577756" cy="517843"/>
          </a:xfrm>
          <a:prstGeom prst="rect">
            <a:avLst/>
          </a:prstGeom>
        </p:spPr>
        <p:txBody>
          <a:bodyPr lIns="0" tIns="0" rIns="0" bIns="0" rtlCol="0" anchor="t">
            <a:spAutoFit/>
          </a:bodyPr>
          <a:lstStyle/>
          <a:p>
            <a:pPr algn="ctr">
              <a:lnSpc>
                <a:spcPts val="4269"/>
              </a:lnSpc>
            </a:pPr>
            <a:r>
              <a:rPr lang="en-US" sz="3049">
                <a:solidFill>
                  <a:srgbClr val="004AAD"/>
                </a:solidFill>
                <a:latin typeface="Nunito Sans Semi-Bold"/>
              </a:rPr>
              <a:t>04</a:t>
            </a:r>
          </a:p>
        </p:txBody>
      </p:sp>
      <p:sp>
        <p:nvSpPr>
          <p:cNvPr id="21" name="TextBox 21"/>
          <p:cNvSpPr txBox="1"/>
          <p:nvPr/>
        </p:nvSpPr>
        <p:spPr>
          <a:xfrm>
            <a:off x="1092780" y="8139949"/>
            <a:ext cx="577756" cy="517843"/>
          </a:xfrm>
          <a:prstGeom prst="rect">
            <a:avLst/>
          </a:prstGeom>
        </p:spPr>
        <p:txBody>
          <a:bodyPr lIns="0" tIns="0" rIns="0" bIns="0" rtlCol="0" anchor="t">
            <a:spAutoFit/>
          </a:bodyPr>
          <a:lstStyle/>
          <a:p>
            <a:pPr algn="ctr">
              <a:lnSpc>
                <a:spcPts val="4269"/>
              </a:lnSpc>
            </a:pPr>
            <a:r>
              <a:rPr lang="en-US" sz="3049">
                <a:solidFill>
                  <a:srgbClr val="004AAD"/>
                </a:solidFill>
                <a:latin typeface="Nunito Sans Semi-Bold"/>
              </a:rPr>
              <a:t>05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1671126" y="3954097"/>
            <a:ext cx="15588151" cy="1905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3305560" y="619485"/>
            <a:ext cx="11676880"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Components of Time Series </a:t>
            </a:r>
          </a:p>
        </p:txBody>
      </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08</a:t>
            </a:r>
          </a:p>
        </p:txBody>
      </p:sp>
      <p:sp>
        <p:nvSpPr>
          <p:cNvPr id="15" name="TextBox 15"/>
          <p:cNvSpPr txBox="1"/>
          <p:nvPr/>
        </p:nvSpPr>
        <p:spPr>
          <a:xfrm>
            <a:off x="482320" y="5375790"/>
            <a:ext cx="3644819" cy="2647950"/>
          </a:xfrm>
          <a:prstGeom prst="rect">
            <a:avLst/>
          </a:prstGeom>
        </p:spPr>
        <p:txBody>
          <a:bodyPr lIns="0" tIns="0" rIns="0" bIns="0" rtlCol="0" anchor="t">
            <a:spAutoFit/>
          </a:bodyPr>
          <a:lstStyle/>
          <a:p>
            <a:pPr algn="ctr">
              <a:lnSpc>
                <a:spcPts val="4200"/>
              </a:lnSpc>
            </a:pPr>
            <a:r>
              <a:rPr lang="en-US" sz="3000">
                <a:solidFill>
                  <a:srgbClr val="000000"/>
                </a:solidFill>
                <a:latin typeface="Nunito Sans"/>
              </a:rPr>
              <a:t>The general tendency of the data to grow or decline over a long period of time.</a:t>
            </a:r>
          </a:p>
        </p:txBody>
      </p:sp>
      <p:sp>
        <p:nvSpPr>
          <p:cNvPr id="16" name="TextBox 16"/>
          <p:cNvSpPr txBox="1"/>
          <p:nvPr/>
        </p:nvSpPr>
        <p:spPr>
          <a:xfrm>
            <a:off x="1066422" y="4439165"/>
            <a:ext cx="306071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Trend</a:t>
            </a:r>
          </a:p>
        </p:txBody>
      </p:sp>
      <p:sp>
        <p:nvSpPr>
          <p:cNvPr id="17" name="Freeform 17"/>
          <p:cNvSpPr/>
          <p:nvPr/>
        </p:nvSpPr>
        <p:spPr>
          <a:xfrm>
            <a:off x="2751200" y="3740428"/>
            <a:ext cx="503538" cy="503538"/>
          </a:xfrm>
          <a:custGeom>
            <a:avLst/>
            <a:gdLst/>
            <a:ahLst/>
            <a:cxnLst/>
            <a:rect l="l" t="t" r="r" b="b"/>
            <a:pathLst>
              <a:path w="503538" h="503538">
                <a:moveTo>
                  <a:pt x="0" y="0"/>
                </a:moveTo>
                <a:lnTo>
                  <a:pt x="503539" y="0"/>
                </a:lnTo>
                <a:lnTo>
                  <a:pt x="503539" y="503538"/>
                </a:lnTo>
                <a:lnTo>
                  <a:pt x="0" y="503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0848375" y="3740428"/>
            <a:ext cx="503538" cy="503538"/>
          </a:xfrm>
          <a:custGeom>
            <a:avLst/>
            <a:gdLst/>
            <a:ahLst/>
            <a:cxnLst/>
            <a:rect l="l" t="t" r="r" b="b"/>
            <a:pathLst>
              <a:path w="503538" h="503538">
                <a:moveTo>
                  <a:pt x="0" y="0"/>
                </a:moveTo>
                <a:lnTo>
                  <a:pt x="503538" y="0"/>
                </a:lnTo>
                <a:lnTo>
                  <a:pt x="503538" y="503538"/>
                </a:lnTo>
                <a:lnTo>
                  <a:pt x="0" y="503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6552243" y="3740428"/>
            <a:ext cx="503538" cy="503538"/>
          </a:xfrm>
          <a:custGeom>
            <a:avLst/>
            <a:gdLst/>
            <a:ahLst/>
            <a:cxnLst/>
            <a:rect l="l" t="t" r="r" b="b"/>
            <a:pathLst>
              <a:path w="503538" h="503538">
                <a:moveTo>
                  <a:pt x="0" y="0"/>
                </a:moveTo>
                <a:lnTo>
                  <a:pt x="503539" y="0"/>
                </a:lnTo>
                <a:lnTo>
                  <a:pt x="503539" y="503538"/>
                </a:lnTo>
                <a:lnTo>
                  <a:pt x="0" y="503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5048712" y="3740428"/>
            <a:ext cx="503538" cy="503538"/>
          </a:xfrm>
          <a:custGeom>
            <a:avLst/>
            <a:gdLst/>
            <a:ahLst/>
            <a:cxnLst/>
            <a:rect l="l" t="t" r="r" b="b"/>
            <a:pathLst>
              <a:path w="503538" h="503538">
                <a:moveTo>
                  <a:pt x="0" y="0"/>
                </a:moveTo>
                <a:lnTo>
                  <a:pt x="503538" y="0"/>
                </a:lnTo>
                <a:lnTo>
                  <a:pt x="503538" y="503538"/>
                </a:lnTo>
                <a:lnTo>
                  <a:pt x="0" y="5035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1" name="TextBox 21"/>
          <p:cNvSpPr txBox="1"/>
          <p:nvPr/>
        </p:nvSpPr>
        <p:spPr>
          <a:xfrm>
            <a:off x="5021885" y="4439165"/>
            <a:ext cx="306071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Cycle</a:t>
            </a:r>
          </a:p>
        </p:txBody>
      </p:sp>
      <p:sp>
        <p:nvSpPr>
          <p:cNvPr id="22" name="TextBox 22"/>
          <p:cNvSpPr txBox="1"/>
          <p:nvPr/>
        </p:nvSpPr>
        <p:spPr>
          <a:xfrm>
            <a:off x="9318016" y="4439165"/>
            <a:ext cx="306071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Seasonality</a:t>
            </a:r>
          </a:p>
        </p:txBody>
      </p:sp>
      <p:sp>
        <p:nvSpPr>
          <p:cNvPr id="23" name="TextBox 23"/>
          <p:cNvSpPr txBox="1"/>
          <p:nvPr/>
        </p:nvSpPr>
        <p:spPr>
          <a:xfrm>
            <a:off x="13770122" y="4473575"/>
            <a:ext cx="306071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Residual</a:t>
            </a:r>
          </a:p>
        </p:txBody>
      </p:sp>
      <p:sp>
        <p:nvSpPr>
          <p:cNvPr id="24" name="TextBox 24"/>
          <p:cNvSpPr txBox="1"/>
          <p:nvPr/>
        </p:nvSpPr>
        <p:spPr>
          <a:xfrm>
            <a:off x="4968261" y="5375790"/>
            <a:ext cx="3441847" cy="2114550"/>
          </a:xfrm>
          <a:prstGeom prst="rect">
            <a:avLst/>
          </a:prstGeom>
        </p:spPr>
        <p:txBody>
          <a:bodyPr lIns="0" tIns="0" rIns="0" bIns="0" rtlCol="0" anchor="t">
            <a:spAutoFit/>
          </a:bodyPr>
          <a:lstStyle/>
          <a:p>
            <a:pPr algn="ctr">
              <a:lnSpc>
                <a:spcPts val="4200"/>
              </a:lnSpc>
            </a:pPr>
            <a:r>
              <a:rPr lang="en-US" sz="3000">
                <a:solidFill>
                  <a:srgbClr val="000000"/>
                </a:solidFill>
                <a:latin typeface="Nunito Sans"/>
              </a:rPr>
              <a:t>Long-term fluctuations that occur regularly in</a:t>
            </a:r>
          </a:p>
          <a:p>
            <a:pPr algn="ctr">
              <a:lnSpc>
                <a:spcPts val="4200"/>
              </a:lnSpc>
            </a:pPr>
            <a:r>
              <a:rPr lang="en-US" sz="3000">
                <a:solidFill>
                  <a:srgbClr val="000000"/>
                </a:solidFill>
                <a:latin typeface="Nunito Sans"/>
              </a:rPr>
              <a:t>the series </a:t>
            </a:r>
          </a:p>
        </p:txBody>
      </p:sp>
      <p:sp>
        <p:nvSpPr>
          <p:cNvPr id="25" name="TextBox 25"/>
          <p:cNvSpPr txBox="1"/>
          <p:nvPr/>
        </p:nvSpPr>
        <p:spPr>
          <a:xfrm>
            <a:off x="8936886" y="5375790"/>
            <a:ext cx="3441847" cy="3181350"/>
          </a:xfrm>
          <a:prstGeom prst="rect">
            <a:avLst/>
          </a:prstGeom>
        </p:spPr>
        <p:txBody>
          <a:bodyPr lIns="0" tIns="0" rIns="0" bIns="0" rtlCol="0" anchor="t">
            <a:spAutoFit/>
          </a:bodyPr>
          <a:lstStyle/>
          <a:p>
            <a:pPr algn="ctr">
              <a:lnSpc>
                <a:spcPts val="4200"/>
              </a:lnSpc>
            </a:pPr>
            <a:r>
              <a:rPr lang="en-US" sz="3000">
                <a:solidFill>
                  <a:srgbClr val="000000"/>
                </a:solidFill>
                <a:latin typeface="Nunito Sans"/>
              </a:rPr>
              <a:t>Short-term fluctuations that occur regularly –</a:t>
            </a:r>
          </a:p>
          <a:p>
            <a:pPr algn="ctr">
              <a:lnSpc>
                <a:spcPts val="4200"/>
              </a:lnSpc>
            </a:pPr>
            <a:r>
              <a:rPr lang="en-US" sz="3000">
                <a:solidFill>
                  <a:srgbClr val="000000"/>
                </a:solidFill>
                <a:latin typeface="Nunito Sans"/>
              </a:rPr>
              <a:t>often associated with months or quarters</a:t>
            </a:r>
          </a:p>
        </p:txBody>
      </p:sp>
      <p:sp>
        <p:nvSpPr>
          <p:cNvPr id="26" name="TextBox 26"/>
          <p:cNvSpPr txBox="1"/>
          <p:nvPr/>
        </p:nvSpPr>
        <p:spPr>
          <a:xfrm>
            <a:off x="13579557" y="5375790"/>
            <a:ext cx="3441847" cy="2647950"/>
          </a:xfrm>
          <a:prstGeom prst="rect">
            <a:avLst/>
          </a:prstGeom>
        </p:spPr>
        <p:txBody>
          <a:bodyPr lIns="0" tIns="0" rIns="0" bIns="0" rtlCol="0" anchor="t">
            <a:spAutoFit/>
          </a:bodyPr>
          <a:lstStyle/>
          <a:p>
            <a:pPr algn="ctr">
              <a:lnSpc>
                <a:spcPts val="4200"/>
              </a:lnSpc>
            </a:pPr>
            <a:r>
              <a:rPr lang="en-US" sz="3000">
                <a:solidFill>
                  <a:srgbClr val="000000"/>
                </a:solidFill>
                <a:latin typeface="Nunito Sans"/>
              </a:rPr>
              <a:t>Whatever remains after the other components</a:t>
            </a:r>
          </a:p>
          <a:p>
            <a:pPr algn="ctr">
              <a:lnSpc>
                <a:spcPts val="4200"/>
              </a:lnSpc>
            </a:pPr>
            <a:r>
              <a:rPr lang="en-US" sz="3000">
                <a:solidFill>
                  <a:srgbClr val="000000"/>
                </a:solidFill>
                <a:latin typeface="Nunito Sans"/>
              </a:rPr>
              <a:t>have been taken into account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234943" y="-2362544"/>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2351381" y="6423236"/>
            <a:ext cx="4878409" cy="3560803"/>
          </a:xfrm>
          <a:custGeom>
            <a:avLst/>
            <a:gdLst/>
            <a:ahLst/>
            <a:cxnLst/>
            <a:rect l="l" t="t" r="r" b="b"/>
            <a:pathLst>
              <a:path w="4878409" h="3560803">
                <a:moveTo>
                  <a:pt x="0" y="0"/>
                </a:moveTo>
                <a:lnTo>
                  <a:pt x="4878409" y="0"/>
                </a:lnTo>
                <a:lnTo>
                  <a:pt x="4878409" y="3560803"/>
                </a:lnTo>
                <a:lnTo>
                  <a:pt x="0" y="3560803"/>
                </a:lnTo>
                <a:lnTo>
                  <a:pt x="0" y="0"/>
                </a:lnTo>
                <a:close/>
              </a:path>
            </a:pathLst>
          </a:custGeom>
          <a:blipFill>
            <a:blip r:embed="rId4"/>
            <a:stretch>
              <a:fillRect/>
            </a:stretch>
          </a:blipFill>
        </p:spPr>
        <p:txBody>
          <a:bodyPr/>
          <a:lstStyle/>
          <a:p>
            <a:endParaRPr lang="en-US"/>
          </a:p>
        </p:txBody>
      </p:sp>
      <p:sp>
        <p:nvSpPr>
          <p:cNvPr id="13" name="Freeform 13"/>
          <p:cNvSpPr/>
          <p:nvPr/>
        </p:nvSpPr>
        <p:spPr>
          <a:xfrm>
            <a:off x="11214999" y="6617693"/>
            <a:ext cx="4641489" cy="3171888"/>
          </a:xfrm>
          <a:custGeom>
            <a:avLst/>
            <a:gdLst/>
            <a:ahLst/>
            <a:cxnLst/>
            <a:rect l="l" t="t" r="r" b="b"/>
            <a:pathLst>
              <a:path w="4641489" h="3171888">
                <a:moveTo>
                  <a:pt x="0" y="0"/>
                </a:moveTo>
                <a:lnTo>
                  <a:pt x="4641489" y="0"/>
                </a:lnTo>
                <a:lnTo>
                  <a:pt x="4641489" y="3171888"/>
                </a:lnTo>
                <a:lnTo>
                  <a:pt x="0" y="3171888"/>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09</a:t>
            </a:r>
          </a:p>
        </p:txBody>
      </p:sp>
      <p:sp>
        <p:nvSpPr>
          <p:cNvPr id="15" name="TextBox 15"/>
          <p:cNvSpPr txBox="1"/>
          <p:nvPr/>
        </p:nvSpPr>
        <p:spPr>
          <a:xfrm>
            <a:off x="2013553" y="2681353"/>
            <a:ext cx="6337644" cy="3936340"/>
          </a:xfrm>
          <a:prstGeom prst="rect">
            <a:avLst/>
          </a:prstGeom>
        </p:spPr>
        <p:txBody>
          <a:bodyPr lIns="0" tIns="0" rIns="0" bIns="0" rtlCol="0" anchor="t">
            <a:spAutoFit/>
          </a:bodyPr>
          <a:lstStyle/>
          <a:p>
            <a:pPr algn="just">
              <a:lnSpc>
                <a:spcPts val="3506"/>
              </a:lnSpc>
            </a:pPr>
            <a:endParaRPr/>
          </a:p>
          <a:p>
            <a:pPr algn="just">
              <a:lnSpc>
                <a:spcPts val="3506"/>
              </a:lnSpc>
            </a:pPr>
            <a:r>
              <a:rPr lang="en-US" sz="2504">
                <a:solidFill>
                  <a:srgbClr val="000000"/>
                </a:solidFill>
                <a:latin typeface="Nunito Sans"/>
              </a:rPr>
              <a:t>The general direction in which the series</a:t>
            </a:r>
          </a:p>
          <a:p>
            <a:pPr algn="just">
              <a:lnSpc>
                <a:spcPts val="3506"/>
              </a:lnSpc>
            </a:pPr>
            <a:r>
              <a:rPr lang="en-US" sz="2504">
                <a:solidFill>
                  <a:srgbClr val="000000"/>
                </a:solidFill>
                <a:latin typeface="Nunito Sans"/>
              </a:rPr>
              <a:t>is running during a long period</a:t>
            </a:r>
          </a:p>
          <a:p>
            <a:pPr algn="just">
              <a:lnSpc>
                <a:spcPts val="3506"/>
              </a:lnSpc>
            </a:pPr>
            <a:r>
              <a:rPr lang="en-US" sz="2504">
                <a:solidFill>
                  <a:srgbClr val="000000"/>
                </a:solidFill>
                <a:latin typeface="Nunito Sans"/>
              </a:rPr>
              <a:t>A TREND exists when there is a long-term</a:t>
            </a:r>
          </a:p>
          <a:p>
            <a:pPr algn="just">
              <a:lnSpc>
                <a:spcPts val="3506"/>
              </a:lnSpc>
            </a:pPr>
            <a:r>
              <a:rPr lang="en-US" sz="2504">
                <a:solidFill>
                  <a:srgbClr val="000000"/>
                </a:solidFill>
                <a:latin typeface="Nunito Sans"/>
              </a:rPr>
              <a:t>increase or decrease in the data.</a:t>
            </a:r>
          </a:p>
          <a:p>
            <a:pPr algn="just">
              <a:lnSpc>
                <a:spcPts val="3506"/>
              </a:lnSpc>
            </a:pPr>
            <a:r>
              <a:rPr lang="en-US" sz="2504">
                <a:solidFill>
                  <a:srgbClr val="000000"/>
                </a:solidFill>
                <a:latin typeface="Nunito Sans"/>
              </a:rPr>
              <a:t>It does not have to be necessarily linear</a:t>
            </a:r>
          </a:p>
          <a:p>
            <a:pPr algn="just">
              <a:lnSpc>
                <a:spcPts val="3506"/>
              </a:lnSpc>
            </a:pPr>
            <a:r>
              <a:rPr lang="en-US" sz="2504">
                <a:solidFill>
                  <a:srgbClr val="000000"/>
                </a:solidFill>
                <a:latin typeface="Nunito Sans"/>
              </a:rPr>
              <a:t>(could be exponential or others functional</a:t>
            </a:r>
          </a:p>
          <a:p>
            <a:pPr algn="just">
              <a:lnSpc>
                <a:spcPts val="3506"/>
              </a:lnSpc>
            </a:pPr>
            <a:r>
              <a:rPr lang="en-US" sz="2504">
                <a:solidFill>
                  <a:srgbClr val="000000"/>
                </a:solidFill>
                <a:latin typeface="Nunito Sans"/>
              </a:rPr>
              <a:t>form)</a:t>
            </a:r>
          </a:p>
          <a:p>
            <a:pPr algn="just">
              <a:lnSpc>
                <a:spcPts val="3506"/>
              </a:lnSpc>
            </a:pPr>
            <a:endParaRPr lang="en-US" sz="2504">
              <a:solidFill>
                <a:srgbClr val="000000"/>
              </a:solidFill>
              <a:latin typeface="Nunito Sans"/>
            </a:endParaRPr>
          </a:p>
        </p:txBody>
      </p:sp>
      <p:sp>
        <p:nvSpPr>
          <p:cNvPr id="16" name="TextBox 16"/>
          <p:cNvSpPr txBox="1"/>
          <p:nvPr/>
        </p:nvSpPr>
        <p:spPr>
          <a:xfrm>
            <a:off x="10668399" y="2681353"/>
            <a:ext cx="7093056" cy="4374429"/>
          </a:xfrm>
          <a:prstGeom prst="rect">
            <a:avLst/>
          </a:prstGeom>
        </p:spPr>
        <p:txBody>
          <a:bodyPr lIns="0" tIns="0" rIns="0" bIns="0" rtlCol="0" anchor="t">
            <a:spAutoFit/>
          </a:bodyPr>
          <a:lstStyle/>
          <a:p>
            <a:pPr algn="just">
              <a:lnSpc>
                <a:spcPts val="3506"/>
              </a:lnSpc>
            </a:pPr>
            <a:endParaRPr/>
          </a:p>
          <a:p>
            <a:pPr algn="just">
              <a:lnSpc>
                <a:spcPts val="3506"/>
              </a:lnSpc>
            </a:pPr>
            <a:r>
              <a:rPr lang="en-US" sz="2504">
                <a:solidFill>
                  <a:srgbClr val="000000"/>
                </a:solidFill>
                <a:latin typeface="Nunito Sans"/>
              </a:rPr>
              <a:t>A CYCLE is an oscillatory</a:t>
            </a:r>
          </a:p>
          <a:p>
            <a:pPr algn="just">
              <a:lnSpc>
                <a:spcPts val="3506"/>
              </a:lnSpc>
            </a:pPr>
            <a:r>
              <a:rPr lang="en-US" sz="2504">
                <a:solidFill>
                  <a:srgbClr val="000000"/>
                </a:solidFill>
                <a:latin typeface="Nunito Sans"/>
              </a:rPr>
              <a:t>component (i.e. Upward or Downward</a:t>
            </a:r>
          </a:p>
          <a:p>
            <a:pPr algn="just">
              <a:lnSpc>
                <a:spcPts val="3506"/>
              </a:lnSpc>
            </a:pPr>
            <a:r>
              <a:rPr lang="en-US" sz="2504">
                <a:solidFill>
                  <a:srgbClr val="000000"/>
                </a:solidFill>
                <a:latin typeface="Nunito Sans"/>
              </a:rPr>
              <a:t>swings) which is repeated after a certain</a:t>
            </a:r>
          </a:p>
          <a:p>
            <a:pPr algn="just">
              <a:lnSpc>
                <a:spcPts val="3506"/>
              </a:lnSpc>
            </a:pPr>
            <a:r>
              <a:rPr lang="en-US" sz="2504">
                <a:solidFill>
                  <a:srgbClr val="000000"/>
                </a:solidFill>
                <a:latin typeface="Nunito Sans"/>
              </a:rPr>
              <a:t>number of years, so:</a:t>
            </a:r>
          </a:p>
          <a:p>
            <a:pPr algn="just">
              <a:lnSpc>
                <a:spcPts val="3506"/>
              </a:lnSpc>
            </a:pPr>
            <a:r>
              <a:rPr lang="en-US" sz="2504">
                <a:solidFill>
                  <a:srgbClr val="000000"/>
                </a:solidFill>
                <a:latin typeface="Nunito Sans"/>
              </a:rPr>
              <a:t>May vary in length and usually lasts several</a:t>
            </a:r>
          </a:p>
          <a:p>
            <a:pPr algn="just">
              <a:lnSpc>
                <a:spcPts val="3506"/>
              </a:lnSpc>
            </a:pPr>
            <a:r>
              <a:rPr lang="en-US" sz="2504">
                <a:solidFill>
                  <a:srgbClr val="000000"/>
                </a:solidFill>
                <a:latin typeface="Nunito Sans"/>
              </a:rPr>
              <a:t>years (from 2 up to 20/30)</a:t>
            </a:r>
          </a:p>
          <a:p>
            <a:pPr algn="just">
              <a:lnSpc>
                <a:spcPts val="3506"/>
              </a:lnSpc>
            </a:pPr>
            <a:r>
              <a:rPr lang="en-US" sz="2504">
                <a:solidFill>
                  <a:srgbClr val="000000"/>
                </a:solidFill>
                <a:latin typeface="Nunito Sans"/>
              </a:rPr>
              <a:t>Difficult to detect, because it is often</a:t>
            </a:r>
          </a:p>
          <a:p>
            <a:pPr algn="just">
              <a:lnSpc>
                <a:spcPts val="3506"/>
              </a:lnSpc>
            </a:pPr>
            <a:r>
              <a:rPr lang="en-US" sz="2504">
                <a:solidFill>
                  <a:srgbClr val="000000"/>
                </a:solidFill>
                <a:latin typeface="Nunito Sans"/>
              </a:rPr>
              <a:t>confused with the trend component.</a:t>
            </a:r>
          </a:p>
          <a:p>
            <a:pPr algn="just">
              <a:lnSpc>
                <a:spcPts val="3506"/>
              </a:lnSpc>
            </a:pPr>
            <a:endParaRPr lang="en-US" sz="2504">
              <a:solidFill>
                <a:srgbClr val="000000"/>
              </a:solidFill>
              <a:latin typeface="Nunito Sans"/>
            </a:endParaRPr>
          </a:p>
        </p:txBody>
      </p:sp>
      <p:sp>
        <p:nvSpPr>
          <p:cNvPr id="17" name="TextBox 17"/>
          <p:cNvSpPr txBox="1"/>
          <p:nvPr/>
        </p:nvSpPr>
        <p:spPr>
          <a:xfrm>
            <a:off x="2409955" y="2370203"/>
            <a:ext cx="5544841"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Secular Trend/Trend</a:t>
            </a:r>
          </a:p>
        </p:txBody>
      </p:sp>
      <p:sp>
        <p:nvSpPr>
          <p:cNvPr id="18" name="TextBox 18"/>
          <p:cNvSpPr txBox="1"/>
          <p:nvPr/>
        </p:nvSpPr>
        <p:spPr>
          <a:xfrm>
            <a:off x="11214999" y="2310476"/>
            <a:ext cx="5282516"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Cyclic Variation/Cycle</a:t>
            </a:r>
          </a:p>
        </p:txBody>
      </p:sp>
      <p:sp>
        <p:nvSpPr>
          <p:cNvPr id="19" name="TextBox 19"/>
          <p:cNvSpPr txBox="1"/>
          <p:nvPr/>
        </p:nvSpPr>
        <p:spPr>
          <a:xfrm>
            <a:off x="3295808" y="502681"/>
            <a:ext cx="13638208" cy="137790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Components of Time Series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234943" y="-2362544"/>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2801125" y="6677733"/>
            <a:ext cx="4440971" cy="3304419"/>
          </a:xfrm>
          <a:custGeom>
            <a:avLst/>
            <a:gdLst/>
            <a:ahLst/>
            <a:cxnLst/>
            <a:rect l="l" t="t" r="r" b="b"/>
            <a:pathLst>
              <a:path w="4440971" h="3304419">
                <a:moveTo>
                  <a:pt x="0" y="0"/>
                </a:moveTo>
                <a:lnTo>
                  <a:pt x="4440971" y="0"/>
                </a:lnTo>
                <a:lnTo>
                  <a:pt x="4440971" y="3304419"/>
                </a:lnTo>
                <a:lnTo>
                  <a:pt x="0" y="3304419"/>
                </a:lnTo>
                <a:lnTo>
                  <a:pt x="0" y="0"/>
                </a:lnTo>
                <a:close/>
              </a:path>
            </a:pathLst>
          </a:custGeom>
          <a:blipFill>
            <a:blip r:embed="rId4"/>
            <a:stretch>
              <a:fillRect/>
            </a:stretch>
          </a:blipFill>
        </p:spPr>
        <p:txBody>
          <a:bodyPr/>
          <a:lstStyle/>
          <a:p>
            <a:endParaRPr lang="en-US"/>
          </a:p>
        </p:txBody>
      </p:sp>
      <p:sp>
        <p:nvSpPr>
          <p:cNvPr id="13" name="Freeform 13"/>
          <p:cNvSpPr/>
          <p:nvPr/>
        </p:nvSpPr>
        <p:spPr>
          <a:xfrm>
            <a:off x="11455068" y="6463169"/>
            <a:ext cx="5807183" cy="3329452"/>
          </a:xfrm>
          <a:custGeom>
            <a:avLst/>
            <a:gdLst/>
            <a:ahLst/>
            <a:cxnLst/>
            <a:rect l="l" t="t" r="r" b="b"/>
            <a:pathLst>
              <a:path w="5807183" h="3329452">
                <a:moveTo>
                  <a:pt x="0" y="0"/>
                </a:moveTo>
                <a:lnTo>
                  <a:pt x="5807183" y="0"/>
                </a:lnTo>
                <a:lnTo>
                  <a:pt x="5807183" y="3329451"/>
                </a:lnTo>
                <a:lnTo>
                  <a:pt x="0" y="3329451"/>
                </a:lnTo>
                <a:lnTo>
                  <a:pt x="0" y="0"/>
                </a:lnTo>
                <a:close/>
              </a:path>
            </a:pathLst>
          </a:custGeom>
          <a:blipFill>
            <a:blip r:embed="rId5"/>
            <a:stretch>
              <a:fillRect/>
            </a:stretch>
          </a:blipFill>
        </p:spPr>
        <p:txBody>
          <a:bodyPr/>
          <a:lstStyle/>
          <a:p>
            <a:endParaRPr lang="en-US"/>
          </a:p>
        </p:txBody>
      </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10</a:t>
            </a:r>
          </a:p>
        </p:txBody>
      </p:sp>
      <p:sp>
        <p:nvSpPr>
          <p:cNvPr id="15" name="TextBox 15"/>
          <p:cNvSpPr txBox="1"/>
          <p:nvPr/>
        </p:nvSpPr>
        <p:spPr>
          <a:xfrm>
            <a:off x="1852788" y="2526829"/>
            <a:ext cx="6337644" cy="3936340"/>
          </a:xfrm>
          <a:prstGeom prst="rect">
            <a:avLst/>
          </a:prstGeom>
        </p:spPr>
        <p:txBody>
          <a:bodyPr lIns="0" tIns="0" rIns="0" bIns="0" rtlCol="0" anchor="t">
            <a:spAutoFit/>
          </a:bodyPr>
          <a:lstStyle/>
          <a:p>
            <a:pPr algn="just">
              <a:lnSpc>
                <a:spcPts val="3506"/>
              </a:lnSpc>
            </a:pPr>
            <a:endParaRPr/>
          </a:p>
          <a:p>
            <a:pPr algn="just">
              <a:lnSpc>
                <a:spcPts val="3506"/>
              </a:lnSpc>
            </a:pPr>
            <a:r>
              <a:rPr lang="en-US" sz="2504">
                <a:solidFill>
                  <a:srgbClr val="000000"/>
                </a:solidFill>
                <a:latin typeface="Nunito Sans"/>
              </a:rPr>
              <a:t>A SEASONAL PATTERN exists when a</a:t>
            </a:r>
          </a:p>
          <a:p>
            <a:pPr algn="just">
              <a:lnSpc>
                <a:spcPts val="3506"/>
              </a:lnSpc>
            </a:pPr>
            <a:r>
              <a:rPr lang="en-US" sz="2504">
                <a:solidFill>
                  <a:srgbClr val="000000"/>
                </a:solidFill>
                <a:latin typeface="Nunito Sans"/>
              </a:rPr>
              <a:t>series is influenced by seasonal factors (e.g., the quarter of the year, the month, day of the week). Seasonality is always of a fixed and known period. There is additive seasonality where components are independent of each other and multiplicative seasonality with dependent  components.</a:t>
            </a:r>
          </a:p>
        </p:txBody>
      </p:sp>
      <p:sp>
        <p:nvSpPr>
          <p:cNvPr id="16" name="TextBox 16"/>
          <p:cNvSpPr txBox="1"/>
          <p:nvPr/>
        </p:nvSpPr>
        <p:spPr>
          <a:xfrm>
            <a:off x="10668399" y="2741393"/>
            <a:ext cx="7093056" cy="4813189"/>
          </a:xfrm>
          <a:prstGeom prst="rect">
            <a:avLst/>
          </a:prstGeom>
        </p:spPr>
        <p:txBody>
          <a:bodyPr lIns="0" tIns="0" rIns="0" bIns="0" rtlCol="0" anchor="t">
            <a:spAutoFit/>
          </a:bodyPr>
          <a:lstStyle/>
          <a:p>
            <a:pPr algn="just">
              <a:lnSpc>
                <a:spcPts val="3506"/>
              </a:lnSpc>
            </a:pPr>
            <a:endParaRPr/>
          </a:p>
          <a:p>
            <a:pPr algn="just">
              <a:lnSpc>
                <a:spcPts val="3506"/>
              </a:lnSpc>
            </a:pPr>
            <a:r>
              <a:rPr lang="en-US" sz="2504">
                <a:solidFill>
                  <a:srgbClr val="000000"/>
                </a:solidFill>
                <a:latin typeface="Nunito Sans"/>
              </a:rPr>
              <a:t>The residual/error component is everything</a:t>
            </a:r>
          </a:p>
          <a:p>
            <a:pPr algn="just">
              <a:lnSpc>
                <a:spcPts val="3506"/>
              </a:lnSpc>
            </a:pPr>
            <a:r>
              <a:rPr lang="en-US" sz="2504">
                <a:solidFill>
                  <a:srgbClr val="000000"/>
                </a:solidFill>
                <a:latin typeface="Nunito Sans"/>
              </a:rPr>
              <a:t>that is not considered in previous components.</a:t>
            </a:r>
          </a:p>
          <a:p>
            <a:pPr algn="just">
              <a:lnSpc>
                <a:spcPts val="3506"/>
              </a:lnSpc>
            </a:pPr>
            <a:r>
              <a:rPr lang="en-US" sz="2504">
                <a:solidFill>
                  <a:srgbClr val="000000"/>
                </a:solidFill>
                <a:latin typeface="Nunito Sans"/>
              </a:rPr>
              <a:t>The difference between the actual value of the time series and the forecasted value is called Residual.Typically, it is assumed to be the sum of a set</a:t>
            </a:r>
          </a:p>
          <a:p>
            <a:pPr algn="just">
              <a:lnSpc>
                <a:spcPts val="3506"/>
              </a:lnSpc>
            </a:pPr>
            <a:r>
              <a:rPr lang="en-US" sz="2504">
                <a:solidFill>
                  <a:srgbClr val="000000"/>
                </a:solidFill>
                <a:latin typeface="Nunito Sans"/>
              </a:rPr>
              <a:t>of random factors (e.g. a white noise series)</a:t>
            </a:r>
          </a:p>
          <a:p>
            <a:pPr algn="just">
              <a:lnSpc>
                <a:spcPts val="3506"/>
              </a:lnSpc>
            </a:pPr>
            <a:r>
              <a:rPr lang="en-US" sz="2504">
                <a:solidFill>
                  <a:srgbClr val="000000"/>
                </a:solidFill>
                <a:latin typeface="Nunito Sans"/>
              </a:rPr>
              <a:t>not relevant for describing the dynamics of the series</a:t>
            </a:r>
          </a:p>
          <a:p>
            <a:pPr algn="just">
              <a:lnSpc>
                <a:spcPts val="3506"/>
              </a:lnSpc>
            </a:pPr>
            <a:endParaRPr lang="en-US" sz="2504">
              <a:solidFill>
                <a:srgbClr val="000000"/>
              </a:solidFill>
              <a:latin typeface="Nunito Sans"/>
            </a:endParaRPr>
          </a:p>
        </p:txBody>
      </p:sp>
      <p:sp>
        <p:nvSpPr>
          <p:cNvPr id="17" name="TextBox 17"/>
          <p:cNvSpPr txBox="1"/>
          <p:nvPr/>
        </p:nvSpPr>
        <p:spPr>
          <a:xfrm>
            <a:off x="2806356" y="2128618"/>
            <a:ext cx="306071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Seasonality</a:t>
            </a:r>
          </a:p>
        </p:txBody>
      </p:sp>
      <p:sp>
        <p:nvSpPr>
          <p:cNvPr id="18" name="TextBox 18"/>
          <p:cNvSpPr txBox="1"/>
          <p:nvPr/>
        </p:nvSpPr>
        <p:spPr>
          <a:xfrm>
            <a:off x="11954272" y="2128618"/>
            <a:ext cx="3505077" cy="669925"/>
          </a:xfrm>
          <a:prstGeom prst="rect">
            <a:avLst/>
          </a:prstGeom>
        </p:spPr>
        <p:txBody>
          <a:bodyPr lIns="0" tIns="0" rIns="0" bIns="0" rtlCol="0" anchor="t">
            <a:spAutoFit/>
          </a:bodyPr>
          <a:lstStyle/>
          <a:p>
            <a:pPr algn="ctr">
              <a:lnSpc>
                <a:spcPts val="5599"/>
              </a:lnSpc>
            </a:pPr>
            <a:r>
              <a:rPr lang="en-US" sz="3999">
                <a:solidFill>
                  <a:srgbClr val="004AAD"/>
                </a:solidFill>
                <a:latin typeface="Nunito Sans Semi-Bold"/>
              </a:rPr>
              <a:t>Residual/Noise</a:t>
            </a:r>
          </a:p>
        </p:txBody>
      </p:sp>
      <p:sp>
        <p:nvSpPr>
          <p:cNvPr id="19" name="TextBox 19"/>
          <p:cNvSpPr txBox="1"/>
          <p:nvPr/>
        </p:nvSpPr>
        <p:spPr>
          <a:xfrm>
            <a:off x="2806356" y="502681"/>
            <a:ext cx="14455895" cy="137790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Components of Time Series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50275" y="2149775"/>
            <a:ext cx="2843604" cy="2843604"/>
          </a:xfrm>
          <a:custGeom>
            <a:avLst/>
            <a:gdLst/>
            <a:ahLst/>
            <a:cxnLst/>
            <a:rect l="l" t="t" r="r" b="b"/>
            <a:pathLst>
              <a:path w="2843604" h="2843604">
                <a:moveTo>
                  <a:pt x="0" y="0"/>
                </a:moveTo>
                <a:lnTo>
                  <a:pt x="2843604" y="0"/>
                </a:lnTo>
                <a:lnTo>
                  <a:pt x="2843604" y="2843604"/>
                </a:lnTo>
                <a:lnTo>
                  <a:pt x="0" y="284360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189865" y="3870881"/>
            <a:ext cx="8730673" cy="2545237"/>
            <a:chOff x="0" y="0"/>
            <a:chExt cx="2299437" cy="670351"/>
          </a:xfrm>
        </p:grpSpPr>
        <p:sp>
          <p:nvSpPr>
            <p:cNvPr id="4" name="Freeform 4"/>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004AAD"/>
            </a:solidFill>
          </p:spPr>
          <p:txBody>
            <a:bodyPr/>
            <a:lstStyle/>
            <a:p>
              <a:endParaRPr lang="en-US"/>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6" name="TextBox 6"/>
          <p:cNvSpPr txBox="1"/>
          <p:nvPr/>
        </p:nvSpPr>
        <p:spPr>
          <a:xfrm>
            <a:off x="983739" y="4380928"/>
            <a:ext cx="4933559" cy="1212935"/>
          </a:xfrm>
          <a:prstGeom prst="rect">
            <a:avLst/>
          </a:prstGeom>
        </p:spPr>
        <p:txBody>
          <a:bodyPr lIns="0" tIns="0" rIns="0" bIns="0" rtlCol="0" anchor="t">
            <a:spAutoFit/>
          </a:bodyPr>
          <a:lstStyle/>
          <a:p>
            <a:pPr algn="ctr">
              <a:lnSpc>
                <a:spcPts val="9943"/>
              </a:lnSpc>
            </a:pPr>
            <a:r>
              <a:rPr lang="en-US" sz="7102">
                <a:solidFill>
                  <a:srgbClr val="FFFFFF"/>
                </a:solidFill>
                <a:latin typeface="Nunito Sans Heavy"/>
              </a:rPr>
              <a:t>Quiz Time!</a:t>
            </a:r>
          </a:p>
        </p:txBody>
      </p:sp>
      <p:sp>
        <p:nvSpPr>
          <p:cNvPr id="7" name="TextBox 7"/>
          <p:cNvSpPr txBox="1"/>
          <p:nvPr/>
        </p:nvSpPr>
        <p:spPr>
          <a:xfrm>
            <a:off x="9890770" y="1426187"/>
            <a:ext cx="7093056" cy="6126805"/>
          </a:xfrm>
          <a:prstGeom prst="rect">
            <a:avLst/>
          </a:prstGeom>
        </p:spPr>
        <p:txBody>
          <a:bodyPr lIns="0" tIns="0" rIns="0" bIns="0" rtlCol="0" anchor="t">
            <a:spAutoFit/>
          </a:bodyPr>
          <a:lstStyle/>
          <a:p>
            <a:pPr algn="just">
              <a:lnSpc>
                <a:spcPts val="4906"/>
              </a:lnSpc>
            </a:pPr>
            <a:r>
              <a:rPr lang="en-US" sz="3504" dirty="0">
                <a:solidFill>
                  <a:srgbClr val="000000"/>
                </a:solidFill>
                <a:latin typeface="Nunito Sans"/>
              </a:rPr>
              <a:t>The rise and fall of a time series over periods longer than one year is called:</a:t>
            </a:r>
          </a:p>
          <a:p>
            <a:pPr algn="just">
              <a:lnSpc>
                <a:spcPts val="4906"/>
              </a:lnSpc>
            </a:pPr>
            <a:endParaRPr lang="en-US" sz="3504" dirty="0">
              <a:solidFill>
                <a:srgbClr val="000000"/>
              </a:solidFill>
              <a:latin typeface="Nunito Sans"/>
            </a:endParaRPr>
          </a:p>
          <a:p>
            <a:pPr algn="just">
              <a:lnSpc>
                <a:spcPts val="4906"/>
              </a:lnSpc>
            </a:pPr>
            <a:r>
              <a:rPr lang="en-US" sz="3504" dirty="0">
                <a:solidFill>
                  <a:srgbClr val="000000"/>
                </a:solidFill>
                <a:latin typeface="Nunito Sans"/>
              </a:rPr>
              <a:t>(a) Secular trend  </a:t>
            </a:r>
          </a:p>
          <a:p>
            <a:pPr algn="just">
              <a:lnSpc>
                <a:spcPts val="4906"/>
              </a:lnSpc>
            </a:pPr>
            <a:r>
              <a:rPr lang="en-US" sz="3504" dirty="0">
                <a:solidFill>
                  <a:srgbClr val="000000"/>
                </a:solidFill>
                <a:latin typeface="Nunito Sans"/>
              </a:rPr>
              <a:t>(b) Seasonality  </a:t>
            </a:r>
          </a:p>
          <a:p>
            <a:pPr algn="just">
              <a:lnSpc>
                <a:spcPts val="4906"/>
              </a:lnSpc>
            </a:pPr>
            <a:r>
              <a:rPr lang="en-US" sz="3504" dirty="0">
                <a:solidFill>
                  <a:srgbClr val="000000"/>
                </a:solidFill>
                <a:latin typeface="Nunito Sans"/>
              </a:rPr>
              <a:t>(c) Cyclic variation </a:t>
            </a:r>
          </a:p>
          <a:p>
            <a:pPr algn="just">
              <a:lnSpc>
                <a:spcPts val="4906"/>
              </a:lnSpc>
            </a:pPr>
            <a:r>
              <a:rPr lang="en-US" sz="3504" dirty="0">
                <a:solidFill>
                  <a:srgbClr val="000000"/>
                </a:solidFill>
                <a:latin typeface="Nunito Sans"/>
              </a:rPr>
              <a:t>(d) Irregular variation</a:t>
            </a:r>
          </a:p>
          <a:p>
            <a:pPr algn="just">
              <a:lnSpc>
                <a:spcPts val="4906"/>
              </a:lnSpc>
            </a:pPr>
            <a:endParaRPr lang="en-US" sz="3504" dirty="0">
              <a:solidFill>
                <a:srgbClr val="000000"/>
              </a:solidFill>
              <a:latin typeface="Nunito Sans"/>
            </a:endParaRPr>
          </a:p>
          <a:p>
            <a:pPr algn="just">
              <a:lnSpc>
                <a:spcPts val="3506"/>
              </a:lnSpc>
            </a:pPr>
            <a:endParaRPr lang="en-US" sz="3504" dirty="0">
              <a:solidFill>
                <a:srgbClr val="000000"/>
              </a:solidFill>
              <a:latin typeface="Nunito Sans"/>
            </a:endParaRPr>
          </a:p>
        </p:txBody>
      </p:sp>
      <p:grpSp>
        <p:nvGrpSpPr>
          <p:cNvPr id="8" name="Group 8"/>
          <p:cNvGrpSpPr/>
          <p:nvPr/>
        </p:nvGrpSpPr>
        <p:grpSpPr>
          <a:xfrm>
            <a:off x="-2234943" y="-2362544"/>
            <a:ext cx="5041299" cy="50412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1" name="TextBox 11"/>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
        <p:nvSpPr>
          <p:cNvPr id="10" name="TextBox 10"/>
          <p:cNvSpPr txBox="1"/>
          <p:nvPr/>
        </p:nvSpPr>
        <p:spPr>
          <a:xfrm>
            <a:off x="1381658" y="4087226"/>
            <a:ext cx="16449142" cy="5276444"/>
          </a:xfrm>
          <a:prstGeom prst="rect">
            <a:avLst/>
          </a:prstGeom>
        </p:spPr>
        <p:txBody>
          <a:bodyPr wrap="square" lIns="0" tIns="0" rIns="0" bIns="0" rtlCol="0" anchor="t">
            <a:spAutoFit/>
          </a:bodyPr>
          <a:lstStyle/>
          <a:p>
            <a:pPr marL="1443354" lvl="1" indent="-914400">
              <a:lnSpc>
                <a:spcPts val="6859"/>
              </a:lnSpc>
              <a:buFont typeface="+mj-lt"/>
              <a:buAutoNum type="arabicPeriod"/>
            </a:pPr>
            <a:r>
              <a:rPr lang="en-US" sz="4899" dirty="0">
                <a:solidFill>
                  <a:srgbClr val="000000"/>
                </a:solidFill>
                <a:latin typeface="Nunito Sans" pitchFamily="2" charset="0"/>
              </a:rPr>
              <a:t>Exponential Smoothing</a:t>
            </a:r>
          </a:p>
          <a:p>
            <a:pPr marL="1443354" lvl="1" indent="-914400">
              <a:lnSpc>
                <a:spcPts val="6859"/>
              </a:lnSpc>
              <a:buFont typeface="+mj-lt"/>
              <a:buAutoNum type="arabicPeriod"/>
            </a:pPr>
            <a:r>
              <a:rPr lang="en-US" sz="4899" dirty="0">
                <a:solidFill>
                  <a:srgbClr val="000000"/>
                </a:solidFill>
                <a:latin typeface="Nunito Sans" pitchFamily="2" charset="0"/>
              </a:rPr>
              <a:t> ARIMA(Auto-Regressive Integrated Moving-   Average)</a:t>
            </a:r>
          </a:p>
          <a:p>
            <a:pPr marL="1443354" lvl="1" indent="-914400">
              <a:lnSpc>
                <a:spcPts val="6859"/>
              </a:lnSpc>
              <a:buFont typeface="+mj-lt"/>
              <a:buAutoNum type="arabicPeriod"/>
            </a:pPr>
            <a:r>
              <a:rPr lang="en-US" sz="4899" dirty="0">
                <a:solidFill>
                  <a:srgbClr val="000000"/>
                </a:solidFill>
                <a:latin typeface="Nunito Sans" pitchFamily="2" charset="0"/>
              </a:rPr>
              <a:t> Prophet</a:t>
            </a:r>
          </a:p>
          <a:p>
            <a:pPr marL="1443354" lvl="1" indent="-914400">
              <a:lnSpc>
                <a:spcPts val="6859"/>
              </a:lnSpc>
              <a:buFont typeface="+mj-lt"/>
              <a:buAutoNum type="arabicPeriod"/>
            </a:pPr>
            <a:r>
              <a:rPr lang="en-US" sz="4899" dirty="0">
                <a:solidFill>
                  <a:srgbClr val="000000"/>
                </a:solidFill>
                <a:latin typeface="Nunito Sans" pitchFamily="2" charset="0"/>
              </a:rPr>
              <a:t> Machine Learning Models(LSTM, GRU)</a:t>
            </a:r>
          </a:p>
          <a:p>
            <a:pPr marL="1443354" lvl="1" indent="-914400">
              <a:lnSpc>
                <a:spcPts val="6859"/>
              </a:lnSpc>
              <a:buFont typeface="+mj-lt"/>
              <a:buAutoNum type="arabicPeriod"/>
            </a:pPr>
            <a:r>
              <a:rPr lang="en-US" sz="4899" dirty="0">
                <a:solidFill>
                  <a:srgbClr val="000000"/>
                </a:solidFill>
                <a:latin typeface="Nunito Sans" pitchFamily="2" charset="0"/>
              </a:rPr>
              <a:t> Ensemble Method</a:t>
            </a:r>
          </a:p>
        </p:txBody>
      </p:sp>
      <p:grpSp>
        <p:nvGrpSpPr>
          <p:cNvPr id="11" name="Group 11"/>
          <p:cNvGrpSpPr/>
          <p:nvPr/>
        </p:nvGrpSpPr>
        <p:grpSpPr>
          <a:xfrm>
            <a:off x="-2038330" y="-2073710"/>
            <a:ext cx="5041299" cy="50412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
        <p:nvSpPr>
          <p:cNvPr id="13" name="TextBox 13"/>
          <p:cNvSpPr txBox="1"/>
          <p:nvPr/>
        </p:nvSpPr>
        <p:spPr>
          <a:xfrm>
            <a:off x="820100" y="3850188"/>
            <a:ext cx="8323900" cy="815608"/>
          </a:xfrm>
          <a:prstGeom prst="rect">
            <a:avLst/>
          </a:prstGeom>
        </p:spPr>
        <p:txBody>
          <a:bodyPr lIns="0" tIns="0" rIns="0" bIns="0" rtlCol="0" anchor="t">
            <a:spAutoFit/>
          </a:bodyPr>
          <a:lstStyle/>
          <a:p>
            <a:pPr marL="1421766" lvl="1" indent="-914400">
              <a:lnSpc>
                <a:spcPts val="6580"/>
              </a:lnSpc>
              <a:buFont typeface="+mj-lt"/>
              <a:buAutoNum type="arabicPeriod"/>
            </a:pPr>
            <a:r>
              <a:rPr lang="en-US" sz="4700" b="1" dirty="0">
                <a:solidFill>
                  <a:srgbClr val="004AAD"/>
                </a:solidFill>
                <a:latin typeface="Nunito Sans Bold"/>
              </a:rPr>
              <a:t> Exponential Smoothing</a:t>
            </a:r>
          </a:p>
        </p:txBody>
      </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13</a:t>
            </a:r>
          </a:p>
        </p:txBody>
      </p:sp>
      <p:sp>
        <p:nvSpPr>
          <p:cNvPr id="15" name="TextBox 15"/>
          <p:cNvSpPr txBox="1"/>
          <p:nvPr/>
        </p:nvSpPr>
        <p:spPr>
          <a:xfrm>
            <a:off x="953634" y="4887717"/>
            <a:ext cx="16305666" cy="4572985"/>
          </a:xfrm>
          <a:prstGeom prst="rect">
            <a:avLst/>
          </a:prstGeom>
        </p:spPr>
        <p:txBody>
          <a:bodyPr lIns="0" tIns="0" rIns="0" bIns="0" rtlCol="0" anchor="t">
            <a:spAutoFit/>
          </a:bodyPr>
          <a:lstStyle/>
          <a:p>
            <a:pPr algn="just">
              <a:lnSpc>
                <a:spcPts val="5180"/>
              </a:lnSpc>
            </a:pPr>
            <a:r>
              <a:rPr lang="en-US" sz="3700" dirty="0">
                <a:solidFill>
                  <a:srgbClr val="000000"/>
                </a:solidFill>
                <a:latin typeface="Nunito Sans"/>
              </a:rPr>
              <a:t>Exponential smoothing is a statistical method that models a variable's value as an exponentially weighted linear function of previous values. This approach assumes that recent observations have a more significant impact on future values and, therefore, assigns more weight to recent data points while forecasting.</a:t>
            </a:r>
          </a:p>
          <a:p>
            <a:pPr algn="just">
              <a:lnSpc>
                <a:spcPts val="5180"/>
              </a:lnSpc>
            </a:pPr>
            <a:endParaRPr lang="en-US" sz="3700" dirty="0">
              <a:solidFill>
                <a:srgbClr val="000000"/>
              </a:solidFill>
              <a:latin typeface="Nunito Sans"/>
            </a:endParaRPr>
          </a:p>
          <a:p>
            <a:pPr algn="just">
              <a:lnSpc>
                <a:spcPts val="5180"/>
              </a:lnSpc>
            </a:pPr>
            <a:r>
              <a:rPr lang="en-US" sz="3700" dirty="0">
                <a:solidFill>
                  <a:srgbClr val="000000"/>
                </a:solidFill>
                <a:latin typeface="Nunito Sans Bold"/>
              </a:rPr>
              <a:t>Use: </a:t>
            </a:r>
            <a:r>
              <a:rPr lang="en-US" sz="3700" dirty="0">
                <a:solidFill>
                  <a:srgbClr val="000000"/>
                </a:solidFill>
                <a:latin typeface="Nunito Sans"/>
              </a:rPr>
              <a:t>For short-term trend, Demand forecasting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312750" y="3868768"/>
            <a:ext cx="16639023" cy="795000"/>
          </a:xfrm>
          <a:prstGeom prst="rect">
            <a:avLst/>
          </a:prstGeom>
        </p:spPr>
        <p:txBody>
          <a:bodyPr lIns="0" tIns="0" rIns="0" bIns="0" rtlCol="0" anchor="t">
            <a:spAutoFit/>
          </a:bodyPr>
          <a:lstStyle/>
          <a:p>
            <a:pPr>
              <a:lnSpc>
                <a:spcPts val="6580"/>
              </a:lnSpc>
            </a:pPr>
            <a:r>
              <a:rPr lang="en-US" sz="4700">
                <a:solidFill>
                  <a:srgbClr val="004AAD"/>
                </a:solidFill>
                <a:latin typeface="Nunito Sans"/>
              </a:rPr>
              <a:t>2.</a:t>
            </a:r>
            <a:r>
              <a:rPr lang="en-US" sz="4700">
                <a:solidFill>
                  <a:srgbClr val="004AAD"/>
                </a:solidFill>
                <a:latin typeface="Nunito Sans Bold"/>
              </a:rPr>
              <a:t> ARIMA(Auto-Regressive Integrated Moving-Average)</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14</a:t>
            </a:r>
          </a:p>
        </p:txBody>
      </p:sp>
      <p:sp>
        <p:nvSpPr>
          <p:cNvPr id="14" name="TextBox 14"/>
          <p:cNvSpPr txBox="1"/>
          <p:nvPr/>
        </p:nvSpPr>
        <p:spPr>
          <a:xfrm>
            <a:off x="953634" y="4887717"/>
            <a:ext cx="16305666" cy="3915801"/>
          </a:xfrm>
          <a:prstGeom prst="rect">
            <a:avLst/>
          </a:prstGeom>
        </p:spPr>
        <p:txBody>
          <a:bodyPr lIns="0" tIns="0" rIns="0" bIns="0" rtlCol="0" anchor="t">
            <a:spAutoFit/>
          </a:bodyPr>
          <a:lstStyle/>
          <a:p>
            <a:pPr algn="just">
              <a:lnSpc>
                <a:spcPts val="5180"/>
              </a:lnSpc>
            </a:pPr>
            <a:r>
              <a:rPr lang="en-US" sz="3700">
                <a:solidFill>
                  <a:srgbClr val="000000"/>
                </a:solidFill>
                <a:latin typeface="Nunito Sans"/>
              </a:rPr>
              <a:t>ARIMA is a comprehensive time series modeling technique that combines three key elements: Autoregressive (AR) terms, differencing (I), and Moving Average (MA) terms. ARIMA models are capable of handling various time series patterns, including trends and seasonality.</a:t>
            </a:r>
          </a:p>
          <a:p>
            <a:pPr algn="just">
              <a:lnSpc>
                <a:spcPts val="5180"/>
              </a:lnSpc>
            </a:pPr>
            <a:endParaRPr lang="en-US" sz="3700">
              <a:solidFill>
                <a:srgbClr val="000000"/>
              </a:solidFill>
              <a:latin typeface="Nunito Sans"/>
            </a:endParaRPr>
          </a:p>
          <a:p>
            <a:pPr algn="just">
              <a:lnSpc>
                <a:spcPts val="5180"/>
              </a:lnSpc>
            </a:pPr>
            <a:r>
              <a:rPr lang="en-US" sz="3700">
                <a:solidFill>
                  <a:srgbClr val="000000"/>
                </a:solidFill>
                <a:latin typeface="Nunito Sans Bold"/>
              </a:rPr>
              <a:t>Use: </a:t>
            </a:r>
            <a:r>
              <a:rPr lang="en-US" sz="3700">
                <a:solidFill>
                  <a:srgbClr val="000000"/>
                </a:solidFill>
                <a:latin typeface="Nunito Sans"/>
              </a:rPr>
              <a:t>For Finance, Economics &amp; Forecasting</a:t>
            </a:r>
          </a:p>
        </p:txBody>
      </p:sp>
      <p:sp>
        <p:nvSpPr>
          <p:cNvPr id="15" name="TextBox 15"/>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312750" y="3868768"/>
            <a:ext cx="16639023" cy="795000"/>
          </a:xfrm>
          <a:prstGeom prst="rect">
            <a:avLst/>
          </a:prstGeom>
        </p:spPr>
        <p:txBody>
          <a:bodyPr lIns="0" tIns="0" rIns="0" bIns="0" rtlCol="0" anchor="t">
            <a:spAutoFit/>
          </a:bodyPr>
          <a:lstStyle/>
          <a:p>
            <a:pPr>
              <a:lnSpc>
                <a:spcPts val="6580"/>
              </a:lnSpc>
            </a:pPr>
            <a:r>
              <a:rPr lang="en-US" sz="4700">
                <a:solidFill>
                  <a:srgbClr val="004AAD"/>
                </a:solidFill>
                <a:latin typeface="Nunito Sans"/>
              </a:rPr>
              <a:t>3. </a:t>
            </a:r>
            <a:r>
              <a:rPr lang="en-US" sz="4700">
                <a:solidFill>
                  <a:srgbClr val="004AAD"/>
                </a:solidFill>
                <a:latin typeface="Nunito Sans Bold"/>
              </a:rPr>
              <a:t>Prophet</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15</a:t>
            </a:r>
          </a:p>
        </p:txBody>
      </p:sp>
      <p:sp>
        <p:nvSpPr>
          <p:cNvPr id="14" name="TextBox 14"/>
          <p:cNvSpPr txBox="1"/>
          <p:nvPr/>
        </p:nvSpPr>
        <p:spPr>
          <a:xfrm>
            <a:off x="953634" y="4887717"/>
            <a:ext cx="16305666" cy="3258616"/>
          </a:xfrm>
          <a:prstGeom prst="rect">
            <a:avLst/>
          </a:prstGeom>
        </p:spPr>
        <p:txBody>
          <a:bodyPr lIns="0" tIns="0" rIns="0" bIns="0" rtlCol="0" anchor="t">
            <a:spAutoFit/>
          </a:bodyPr>
          <a:lstStyle/>
          <a:p>
            <a:pPr algn="just">
              <a:lnSpc>
                <a:spcPts val="5180"/>
              </a:lnSpc>
            </a:pPr>
            <a:r>
              <a:rPr lang="en-US" sz="3700">
                <a:solidFill>
                  <a:srgbClr val="000000"/>
                </a:solidFill>
                <a:latin typeface="Nunito Sans"/>
              </a:rPr>
              <a:t>Prophet is a forecasting tool developed by Facebook that is user-friendly and capable of handling seasonality and outliers. It uses a decomposable time series model with components for trend, seasonality, and an error term.</a:t>
            </a:r>
          </a:p>
          <a:p>
            <a:pPr algn="just">
              <a:lnSpc>
                <a:spcPts val="5180"/>
              </a:lnSpc>
            </a:pPr>
            <a:endParaRPr lang="en-US" sz="3700">
              <a:solidFill>
                <a:srgbClr val="000000"/>
              </a:solidFill>
              <a:latin typeface="Nunito Sans"/>
            </a:endParaRPr>
          </a:p>
          <a:p>
            <a:pPr algn="just">
              <a:lnSpc>
                <a:spcPts val="5180"/>
              </a:lnSpc>
            </a:pPr>
            <a:r>
              <a:rPr lang="en-US" sz="3700">
                <a:solidFill>
                  <a:srgbClr val="000000"/>
                </a:solidFill>
                <a:latin typeface="Nunito Sans Bold"/>
              </a:rPr>
              <a:t>Use:</a:t>
            </a:r>
            <a:r>
              <a:rPr lang="en-US" sz="3700">
                <a:solidFill>
                  <a:srgbClr val="000000"/>
                </a:solidFill>
                <a:latin typeface="Nunito Sans"/>
              </a:rPr>
              <a:t> For Business forecasting</a:t>
            </a:r>
          </a:p>
        </p:txBody>
      </p:sp>
      <p:sp>
        <p:nvSpPr>
          <p:cNvPr id="15" name="TextBox 15"/>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312750" y="3868768"/>
            <a:ext cx="16639023" cy="795000"/>
          </a:xfrm>
          <a:prstGeom prst="rect">
            <a:avLst/>
          </a:prstGeom>
        </p:spPr>
        <p:txBody>
          <a:bodyPr lIns="0" tIns="0" rIns="0" bIns="0" rtlCol="0" anchor="t">
            <a:spAutoFit/>
          </a:bodyPr>
          <a:lstStyle/>
          <a:p>
            <a:pPr>
              <a:lnSpc>
                <a:spcPts val="6580"/>
              </a:lnSpc>
            </a:pPr>
            <a:r>
              <a:rPr lang="en-US" sz="4700">
                <a:solidFill>
                  <a:srgbClr val="004AAD"/>
                </a:solidFill>
                <a:latin typeface="Nunito Sans"/>
              </a:rPr>
              <a:t>4. </a:t>
            </a:r>
            <a:r>
              <a:rPr lang="en-US" sz="4700">
                <a:solidFill>
                  <a:srgbClr val="004AAD"/>
                </a:solidFill>
                <a:latin typeface="Nunito Sans Bold"/>
              </a:rPr>
              <a:t>Machine Learning Model( LSTM &amp; GRU)</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16</a:t>
            </a:r>
          </a:p>
        </p:txBody>
      </p:sp>
      <p:sp>
        <p:nvSpPr>
          <p:cNvPr id="14" name="TextBox 14"/>
          <p:cNvSpPr txBox="1"/>
          <p:nvPr/>
        </p:nvSpPr>
        <p:spPr>
          <a:xfrm>
            <a:off x="953634" y="4887717"/>
            <a:ext cx="16305666" cy="3915801"/>
          </a:xfrm>
          <a:prstGeom prst="rect">
            <a:avLst/>
          </a:prstGeom>
        </p:spPr>
        <p:txBody>
          <a:bodyPr lIns="0" tIns="0" rIns="0" bIns="0" rtlCol="0" anchor="t">
            <a:spAutoFit/>
          </a:bodyPr>
          <a:lstStyle/>
          <a:p>
            <a:pPr algn="just">
              <a:lnSpc>
                <a:spcPts val="5180"/>
              </a:lnSpc>
            </a:pPr>
            <a:r>
              <a:rPr lang="en-US" sz="3700">
                <a:solidFill>
                  <a:srgbClr val="000000"/>
                </a:solidFill>
                <a:latin typeface="Nunito Sans"/>
              </a:rPr>
              <a:t>Machine learning models, such as Long Short-Term Memory (LSTM) and Gated Recurrent Unit (GRU), are part of the deep learning family. These models are designed to capture complex temporal dependencies in data and can be used for time series forecasting tasks.</a:t>
            </a:r>
          </a:p>
          <a:p>
            <a:pPr algn="just">
              <a:lnSpc>
                <a:spcPts val="5180"/>
              </a:lnSpc>
            </a:pPr>
            <a:endParaRPr lang="en-US" sz="3700">
              <a:solidFill>
                <a:srgbClr val="000000"/>
              </a:solidFill>
              <a:latin typeface="Nunito Sans"/>
            </a:endParaRPr>
          </a:p>
          <a:p>
            <a:pPr algn="just">
              <a:lnSpc>
                <a:spcPts val="5180"/>
              </a:lnSpc>
            </a:pPr>
            <a:r>
              <a:rPr lang="en-US" sz="3700">
                <a:solidFill>
                  <a:srgbClr val="000000"/>
                </a:solidFill>
                <a:latin typeface="Nunito Sans Bold"/>
              </a:rPr>
              <a:t>Use:</a:t>
            </a:r>
            <a:r>
              <a:rPr lang="en-US" sz="3700">
                <a:solidFill>
                  <a:srgbClr val="000000"/>
                </a:solidFill>
                <a:latin typeface="Nunito Sans"/>
              </a:rPr>
              <a:t> For sequential data like natural language text, sensor data  </a:t>
            </a:r>
          </a:p>
        </p:txBody>
      </p:sp>
      <p:sp>
        <p:nvSpPr>
          <p:cNvPr id="15" name="TextBox 15"/>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3629" y="-717585"/>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flipV="1">
            <a:off x="7793578" y="610857"/>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10" name="AutoShape 10"/>
          <p:cNvSpPr/>
          <p:nvPr/>
        </p:nvSpPr>
        <p:spPr>
          <a:xfrm>
            <a:off x="7793578" y="7784027"/>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11" name="AutoShape 11"/>
          <p:cNvSpPr/>
          <p:nvPr/>
        </p:nvSpPr>
        <p:spPr>
          <a:xfrm>
            <a:off x="7793578" y="6371693"/>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12" name="AutoShape 12"/>
          <p:cNvSpPr/>
          <p:nvPr/>
        </p:nvSpPr>
        <p:spPr>
          <a:xfrm flipV="1">
            <a:off x="7793578" y="4922192"/>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13" name="AutoShape 13"/>
          <p:cNvSpPr/>
          <p:nvPr/>
        </p:nvSpPr>
        <p:spPr>
          <a:xfrm>
            <a:off x="7793578" y="3463400"/>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14" name="AutoShape 14"/>
          <p:cNvSpPr/>
          <p:nvPr/>
        </p:nvSpPr>
        <p:spPr>
          <a:xfrm>
            <a:off x="7793578" y="2023191"/>
            <a:ext cx="9351422" cy="0"/>
          </a:xfrm>
          <a:prstGeom prst="line">
            <a:avLst/>
          </a:prstGeom>
          <a:ln w="38100" cap="flat">
            <a:solidFill>
              <a:srgbClr val="004AAD"/>
            </a:solidFill>
            <a:prstDash val="solid"/>
            <a:headEnd type="none" w="sm" len="sm"/>
            <a:tailEnd type="none" w="sm" len="sm"/>
          </a:ln>
        </p:spPr>
        <p:txBody>
          <a:bodyPr/>
          <a:lstStyle/>
          <a:p>
            <a:endParaRPr lang="en-US"/>
          </a:p>
        </p:txBody>
      </p:sp>
      <p:grpSp>
        <p:nvGrpSpPr>
          <p:cNvPr id="15" name="Group 15"/>
          <p:cNvGrpSpPr/>
          <p:nvPr/>
        </p:nvGrpSpPr>
        <p:grpSpPr>
          <a:xfrm>
            <a:off x="-2643590" y="3511625"/>
            <a:ext cx="9658350" cy="2545237"/>
            <a:chOff x="0" y="0"/>
            <a:chExt cx="2543763" cy="670351"/>
          </a:xfrm>
        </p:grpSpPr>
        <p:sp>
          <p:nvSpPr>
            <p:cNvPr id="16" name="Freeform 16"/>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004AAD"/>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81117" y="4035517"/>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grpSp>
        <p:nvGrpSpPr>
          <p:cNvPr id="19" name="Group 19"/>
          <p:cNvGrpSpPr/>
          <p:nvPr/>
        </p:nvGrpSpPr>
        <p:grpSpPr>
          <a:xfrm>
            <a:off x="8035591" y="916450"/>
            <a:ext cx="6091190" cy="807268"/>
            <a:chOff x="0" y="0"/>
            <a:chExt cx="8121586" cy="1076358"/>
          </a:xfrm>
        </p:grpSpPr>
        <p:sp>
          <p:nvSpPr>
            <p:cNvPr id="20" name="TextBox 20"/>
            <p:cNvSpPr txBox="1"/>
            <p:nvPr/>
          </p:nvSpPr>
          <p:spPr>
            <a:xfrm>
              <a:off x="1389575" y="2374"/>
              <a:ext cx="6732011" cy="971780"/>
            </a:xfrm>
            <a:prstGeom prst="rect">
              <a:avLst/>
            </a:prstGeom>
          </p:spPr>
          <p:txBody>
            <a:bodyPr lIns="0" tIns="0" rIns="0" bIns="0" rtlCol="0" anchor="t">
              <a:spAutoFit/>
            </a:bodyPr>
            <a:lstStyle/>
            <a:p>
              <a:pPr>
                <a:lnSpc>
                  <a:spcPts val="6145"/>
                </a:lnSpc>
              </a:pPr>
              <a:r>
                <a:rPr lang="en-US" sz="4389">
                  <a:solidFill>
                    <a:srgbClr val="000000"/>
                  </a:solidFill>
                  <a:latin typeface="Nunito Sans"/>
                </a:rPr>
                <a:t>What is Time Series</a:t>
              </a:r>
            </a:p>
          </p:txBody>
        </p:sp>
        <p:sp>
          <p:nvSpPr>
            <p:cNvPr id="21" name="TextBox 21"/>
            <p:cNvSpPr txBox="1"/>
            <p:nvPr/>
          </p:nvSpPr>
          <p:spPr>
            <a:xfrm>
              <a:off x="0" y="-95250"/>
              <a:ext cx="1349864" cy="1171608"/>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01</a:t>
              </a:r>
            </a:p>
          </p:txBody>
        </p:sp>
      </p:grpSp>
      <p:sp>
        <p:nvSpPr>
          <p:cNvPr id="22" name="TextBox 22"/>
          <p:cNvSpPr txBox="1"/>
          <p:nvPr/>
        </p:nvSpPr>
        <p:spPr>
          <a:xfrm>
            <a:off x="9077773" y="2309133"/>
            <a:ext cx="7396171"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What is Time Series Analysis</a:t>
            </a:r>
          </a:p>
        </p:txBody>
      </p:sp>
      <p:sp>
        <p:nvSpPr>
          <p:cNvPr id="23" name="TextBox 23"/>
          <p:cNvSpPr txBox="1"/>
          <p:nvPr/>
        </p:nvSpPr>
        <p:spPr>
          <a:xfrm>
            <a:off x="8035591" y="2268796"/>
            <a:ext cx="1012398" cy="902518"/>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02</a:t>
            </a:r>
          </a:p>
        </p:txBody>
      </p:sp>
      <p:sp>
        <p:nvSpPr>
          <p:cNvPr id="24" name="TextBox 24"/>
          <p:cNvSpPr txBox="1"/>
          <p:nvPr/>
        </p:nvSpPr>
        <p:spPr>
          <a:xfrm>
            <a:off x="9077773" y="3749342"/>
            <a:ext cx="7910617"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Importance of Time Series Data</a:t>
            </a:r>
          </a:p>
        </p:txBody>
      </p:sp>
      <p:sp>
        <p:nvSpPr>
          <p:cNvPr id="25" name="TextBox 25"/>
          <p:cNvSpPr txBox="1"/>
          <p:nvPr/>
        </p:nvSpPr>
        <p:spPr>
          <a:xfrm>
            <a:off x="8035591" y="3694207"/>
            <a:ext cx="1012398" cy="902518"/>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03</a:t>
            </a:r>
          </a:p>
        </p:txBody>
      </p:sp>
      <p:sp>
        <p:nvSpPr>
          <p:cNvPr id="26" name="TextBox 26"/>
          <p:cNvSpPr txBox="1"/>
          <p:nvPr/>
        </p:nvSpPr>
        <p:spPr>
          <a:xfrm>
            <a:off x="9077773" y="5208134"/>
            <a:ext cx="7019477"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Components of Time Series</a:t>
            </a:r>
          </a:p>
        </p:txBody>
      </p:sp>
      <p:sp>
        <p:nvSpPr>
          <p:cNvPr id="27" name="TextBox 27"/>
          <p:cNvSpPr txBox="1"/>
          <p:nvPr/>
        </p:nvSpPr>
        <p:spPr>
          <a:xfrm>
            <a:off x="8035591" y="5144064"/>
            <a:ext cx="1012398" cy="902518"/>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04</a:t>
            </a:r>
          </a:p>
        </p:txBody>
      </p:sp>
      <p:grpSp>
        <p:nvGrpSpPr>
          <p:cNvPr id="28" name="Group 28"/>
          <p:cNvGrpSpPr/>
          <p:nvPr/>
        </p:nvGrpSpPr>
        <p:grpSpPr>
          <a:xfrm>
            <a:off x="7793578" y="6691080"/>
            <a:ext cx="7873286" cy="807197"/>
            <a:chOff x="0" y="0"/>
            <a:chExt cx="10497715" cy="1076263"/>
          </a:xfrm>
        </p:grpSpPr>
        <p:sp>
          <p:nvSpPr>
            <p:cNvPr id="29" name="TextBox 29"/>
            <p:cNvSpPr txBox="1"/>
            <p:nvPr/>
          </p:nvSpPr>
          <p:spPr>
            <a:xfrm>
              <a:off x="1796123" y="-13093"/>
              <a:ext cx="8701592" cy="971780"/>
            </a:xfrm>
            <a:prstGeom prst="rect">
              <a:avLst/>
            </a:prstGeom>
          </p:spPr>
          <p:txBody>
            <a:bodyPr lIns="0" tIns="0" rIns="0" bIns="0" rtlCol="0" anchor="t">
              <a:spAutoFit/>
            </a:bodyPr>
            <a:lstStyle/>
            <a:p>
              <a:pPr>
                <a:lnSpc>
                  <a:spcPts val="6145"/>
                </a:lnSpc>
              </a:pPr>
              <a:r>
                <a:rPr lang="en-US" sz="4389">
                  <a:solidFill>
                    <a:srgbClr val="000000"/>
                  </a:solidFill>
                  <a:latin typeface="Nunito Sans"/>
                </a:rPr>
                <a:t>Modeling Techniques </a:t>
              </a:r>
            </a:p>
          </p:txBody>
        </p:sp>
        <p:sp>
          <p:nvSpPr>
            <p:cNvPr id="30" name="TextBox 30"/>
            <p:cNvSpPr txBox="1"/>
            <p:nvPr/>
          </p:nvSpPr>
          <p:spPr>
            <a:xfrm>
              <a:off x="0" y="-95250"/>
              <a:ext cx="1744793" cy="1171513"/>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05</a:t>
              </a:r>
            </a:p>
          </p:txBody>
        </p:sp>
      </p:grpSp>
      <p:sp>
        <p:nvSpPr>
          <p:cNvPr id="31" name="AutoShape 31"/>
          <p:cNvSpPr/>
          <p:nvPr/>
        </p:nvSpPr>
        <p:spPr>
          <a:xfrm flipV="1">
            <a:off x="7793578" y="9239250"/>
            <a:ext cx="9351422" cy="0"/>
          </a:xfrm>
          <a:prstGeom prst="line">
            <a:avLst/>
          </a:prstGeom>
          <a:ln w="38100" cap="flat">
            <a:solidFill>
              <a:srgbClr val="004AAD"/>
            </a:solidFill>
            <a:prstDash val="solid"/>
            <a:headEnd type="none" w="sm" len="sm"/>
            <a:tailEnd type="none" w="sm" len="sm"/>
          </a:ln>
        </p:spPr>
        <p:txBody>
          <a:bodyPr/>
          <a:lstStyle/>
          <a:p>
            <a:endParaRPr lang="en-US"/>
          </a:p>
        </p:txBody>
      </p:sp>
      <p:sp>
        <p:nvSpPr>
          <p:cNvPr id="32" name="TextBox 32"/>
          <p:cNvSpPr txBox="1"/>
          <p:nvPr/>
        </p:nvSpPr>
        <p:spPr>
          <a:xfrm>
            <a:off x="9077773" y="8112858"/>
            <a:ext cx="8918956"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Forecasting &amp; Anomalies Detection</a:t>
            </a:r>
          </a:p>
        </p:txBody>
      </p:sp>
      <p:sp>
        <p:nvSpPr>
          <p:cNvPr id="33" name="TextBox 33"/>
          <p:cNvSpPr txBox="1"/>
          <p:nvPr/>
        </p:nvSpPr>
        <p:spPr>
          <a:xfrm>
            <a:off x="8035591" y="8048787"/>
            <a:ext cx="1012398"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312750" y="3868768"/>
            <a:ext cx="16639023" cy="815608"/>
          </a:xfrm>
          <a:prstGeom prst="rect">
            <a:avLst/>
          </a:prstGeom>
        </p:spPr>
        <p:txBody>
          <a:bodyPr lIns="0" tIns="0" rIns="0" bIns="0" rtlCol="0" anchor="t">
            <a:spAutoFit/>
          </a:bodyPr>
          <a:lstStyle/>
          <a:p>
            <a:pPr>
              <a:lnSpc>
                <a:spcPts val="6580"/>
              </a:lnSpc>
            </a:pPr>
            <a:r>
              <a:rPr lang="en-US" sz="4700" dirty="0">
                <a:solidFill>
                  <a:srgbClr val="004AAD"/>
                </a:solidFill>
                <a:latin typeface="Nunito Sans"/>
              </a:rPr>
              <a:t>5. </a:t>
            </a:r>
            <a:r>
              <a:rPr lang="en-US" sz="4700">
                <a:solidFill>
                  <a:srgbClr val="004AAD"/>
                </a:solidFill>
                <a:latin typeface="Nunito Sans Bold"/>
              </a:rPr>
              <a:t>Ensemble </a:t>
            </a:r>
            <a:r>
              <a:rPr lang="en-US" sz="4700" dirty="0">
                <a:solidFill>
                  <a:srgbClr val="004AAD"/>
                </a:solidFill>
                <a:latin typeface="Nunito Sans Bold"/>
              </a:rPr>
              <a:t>Method</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17</a:t>
            </a:r>
          </a:p>
        </p:txBody>
      </p:sp>
      <p:sp>
        <p:nvSpPr>
          <p:cNvPr id="14" name="TextBox 14"/>
          <p:cNvSpPr txBox="1"/>
          <p:nvPr/>
        </p:nvSpPr>
        <p:spPr>
          <a:xfrm>
            <a:off x="953634" y="4887717"/>
            <a:ext cx="16305666" cy="3258616"/>
          </a:xfrm>
          <a:prstGeom prst="rect">
            <a:avLst/>
          </a:prstGeom>
        </p:spPr>
        <p:txBody>
          <a:bodyPr lIns="0" tIns="0" rIns="0" bIns="0" rtlCol="0" anchor="t">
            <a:spAutoFit/>
          </a:bodyPr>
          <a:lstStyle/>
          <a:p>
            <a:pPr algn="just">
              <a:lnSpc>
                <a:spcPts val="5180"/>
              </a:lnSpc>
            </a:pPr>
            <a:r>
              <a:rPr lang="en-US" sz="3700">
                <a:solidFill>
                  <a:srgbClr val="000000"/>
                </a:solidFill>
                <a:latin typeface="Nunito Sans"/>
              </a:rPr>
              <a:t>Ensemble methods involve combining multiple forecasting models to improve overall accuracy and reduce the risk of overfitting. Techniques like bagging, boosting, and stacking are commonly used.</a:t>
            </a:r>
          </a:p>
          <a:p>
            <a:pPr algn="just">
              <a:lnSpc>
                <a:spcPts val="5180"/>
              </a:lnSpc>
            </a:pPr>
            <a:endParaRPr lang="en-US" sz="3700">
              <a:solidFill>
                <a:srgbClr val="000000"/>
              </a:solidFill>
              <a:latin typeface="Nunito Sans"/>
            </a:endParaRPr>
          </a:p>
          <a:p>
            <a:pPr algn="just">
              <a:lnSpc>
                <a:spcPts val="5180"/>
              </a:lnSpc>
            </a:pPr>
            <a:r>
              <a:rPr lang="en-US" sz="3700">
                <a:solidFill>
                  <a:srgbClr val="000000"/>
                </a:solidFill>
                <a:latin typeface="Nunito Sans Bold"/>
              </a:rPr>
              <a:t>Use: </a:t>
            </a:r>
            <a:r>
              <a:rPr lang="en-US" sz="3700">
                <a:solidFill>
                  <a:srgbClr val="000000"/>
                </a:solidFill>
                <a:latin typeface="Nunito Sans"/>
              </a:rPr>
              <a:t>For enhancing the accuracy of prediction</a:t>
            </a:r>
          </a:p>
        </p:txBody>
      </p:sp>
      <p:sp>
        <p:nvSpPr>
          <p:cNvPr id="15" name="TextBox 15"/>
          <p:cNvSpPr txBox="1"/>
          <p:nvPr/>
        </p:nvSpPr>
        <p:spPr>
          <a:xfrm>
            <a:off x="2832526" y="866775"/>
            <a:ext cx="12622947"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Time Series Analysis Modeling Techniques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854140" y="866775"/>
            <a:ext cx="14579720"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Forecasting &amp; </a:t>
            </a:r>
          </a:p>
          <a:p>
            <a:pPr algn="ctr">
              <a:lnSpc>
                <a:spcPts val="11200"/>
              </a:lnSpc>
            </a:pPr>
            <a:r>
              <a:rPr lang="en-US" sz="8000">
                <a:solidFill>
                  <a:srgbClr val="004AAD"/>
                </a:solidFill>
                <a:latin typeface="Nunito Sans Heavy"/>
              </a:rPr>
              <a:t>Anomalies Detection</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18</a:t>
            </a:r>
          </a:p>
        </p:txBody>
      </p:sp>
      <p:sp>
        <p:nvSpPr>
          <p:cNvPr id="14" name="TextBox 14"/>
          <p:cNvSpPr txBox="1"/>
          <p:nvPr/>
        </p:nvSpPr>
        <p:spPr>
          <a:xfrm>
            <a:off x="1433624" y="4787522"/>
            <a:ext cx="15420751" cy="2570932"/>
          </a:xfrm>
          <a:prstGeom prst="rect">
            <a:avLst/>
          </a:prstGeom>
        </p:spPr>
        <p:txBody>
          <a:bodyPr lIns="0" tIns="0" rIns="0" bIns="0" rtlCol="0" anchor="t">
            <a:spAutoFit/>
          </a:bodyPr>
          <a:lstStyle/>
          <a:p>
            <a:pPr algn="just">
              <a:lnSpc>
                <a:spcPts val="6859"/>
              </a:lnSpc>
            </a:pPr>
            <a:r>
              <a:rPr lang="en-US" sz="4899">
                <a:solidFill>
                  <a:srgbClr val="000000"/>
                </a:solidFill>
                <a:latin typeface="Nunito Sans"/>
              </a:rPr>
              <a:t>When analyzing time series data, forecasting, and anomaly detection are essential components that play distinct roles in revealing valuable insights.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854140" y="866775"/>
            <a:ext cx="14579720"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Forecasting &amp; </a:t>
            </a:r>
          </a:p>
          <a:p>
            <a:pPr algn="ctr">
              <a:lnSpc>
                <a:spcPts val="11200"/>
              </a:lnSpc>
            </a:pPr>
            <a:r>
              <a:rPr lang="en-US" sz="8000">
                <a:solidFill>
                  <a:srgbClr val="004AAD"/>
                </a:solidFill>
                <a:latin typeface="Nunito Sans Heavy"/>
              </a:rPr>
              <a:t>Anomalies Detection</a:t>
            </a:r>
          </a:p>
        </p:txBody>
      </p:sp>
      <p:sp>
        <p:nvSpPr>
          <p:cNvPr id="10" name="TextBox 10"/>
          <p:cNvSpPr txBox="1"/>
          <p:nvPr/>
        </p:nvSpPr>
        <p:spPr>
          <a:xfrm>
            <a:off x="1028700" y="3952517"/>
            <a:ext cx="3746937" cy="903524"/>
          </a:xfrm>
          <a:prstGeom prst="rect">
            <a:avLst/>
          </a:prstGeom>
        </p:spPr>
        <p:txBody>
          <a:bodyPr lIns="0" tIns="0" rIns="0" bIns="0" rtlCol="0" anchor="t">
            <a:spAutoFit/>
          </a:bodyPr>
          <a:lstStyle/>
          <a:p>
            <a:pPr algn="just">
              <a:lnSpc>
                <a:spcPts val="7419"/>
              </a:lnSpc>
            </a:pPr>
            <a:r>
              <a:rPr lang="en-US" sz="5299">
                <a:solidFill>
                  <a:srgbClr val="004AAD"/>
                </a:solidFill>
                <a:latin typeface="Nunito Sans Semi-Bold"/>
              </a:rPr>
              <a:t>Forecasting</a:t>
            </a:r>
          </a:p>
        </p:txBody>
      </p:sp>
      <p:grpSp>
        <p:nvGrpSpPr>
          <p:cNvPr id="11" name="Group 11"/>
          <p:cNvGrpSpPr/>
          <p:nvPr/>
        </p:nvGrpSpPr>
        <p:grpSpPr>
          <a:xfrm>
            <a:off x="-2038330" y="-2073710"/>
            <a:ext cx="5041299" cy="50412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19</a:t>
            </a:r>
          </a:p>
        </p:txBody>
      </p:sp>
      <p:sp>
        <p:nvSpPr>
          <p:cNvPr id="15" name="TextBox 15"/>
          <p:cNvSpPr txBox="1"/>
          <p:nvPr/>
        </p:nvSpPr>
        <p:spPr>
          <a:xfrm>
            <a:off x="1028700" y="4836958"/>
            <a:ext cx="16587033" cy="4419158"/>
          </a:xfrm>
          <a:prstGeom prst="rect">
            <a:avLst/>
          </a:prstGeom>
        </p:spPr>
        <p:txBody>
          <a:bodyPr lIns="0" tIns="0" rIns="0" bIns="0" rtlCol="0" anchor="t">
            <a:spAutoFit/>
          </a:bodyPr>
          <a:lstStyle/>
          <a:p>
            <a:pPr>
              <a:lnSpc>
                <a:spcPts val="5771"/>
              </a:lnSpc>
            </a:pPr>
            <a:r>
              <a:rPr lang="en-US" sz="3699" dirty="0">
                <a:solidFill>
                  <a:srgbClr val="000000"/>
                </a:solidFill>
                <a:latin typeface="Nunito Sans Bold"/>
              </a:rPr>
              <a:t>Key Concepts:</a:t>
            </a:r>
          </a:p>
          <a:p>
            <a:pPr algn="just">
              <a:lnSpc>
                <a:spcPts val="5771"/>
              </a:lnSpc>
            </a:pPr>
            <a:r>
              <a:rPr lang="en-US" sz="3699" dirty="0">
                <a:solidFill>
                  <a:srgbClr val="000000"/>
                </a:solidFill>
                <a:latin typeface="Nunito Sans"/>
              </a:rPr>
              <a:t>Forecasting involves predicting future values or trends based on historical time series data.</a:t>
            </a:r>
          </a:p>
          <a:p>
            <a:pPr>
              <a:lnSpc>
                <a:spcPts val="5771"/>
              </a:lnSpc>
            </a:pPr>
            <a:r>
              <a:rPr lang="en-US" sz="3699" dirty="0">
                <a:solidFill>
                  <a:srgbClr val="000000"/>
                </a:solidFill>
                <a:latin typeface="Nunito Sans Bold"/>
              </a:rPr>
              <a:t>Time Series Data: </a:t>
            </a:r>
            <a:r>
              <a:rPr lang="en-US" sz="3699" dirty="0">
                <a:solidFill>
                  <a:srgbClr val="000000"/>
                </a:solidFill>
                <a:latin typeface="Nunito Sans"/>
              </a:rPr>
              <a:t>Utilizes sequential data collected at regular intervals.</a:t>
            </a:r>
          </a:p>
          <a:p>
            <a:pPr>
              <a:lnSpc>
                <a:spcPts val="5771"/>
              </a:lnSpc>
            </a:pPr>
            <a:r>
              <a:rPr lang="en-US" sz="3699" dirty="0">
                <a:solidFill>
                  <a:srgbClr val="000000"/>
                </a:solidFill>
                <a:latin typeface="Nunito Sans Bold"/>
              </a:rPr>
              <a:t>Methods:</a:t>
            </a:r>
            <a:r>
              <a:rPr lang="en-US" sz="3699" dirty="0">
                <a:solidFill>
                  <a:srgbClr val="000000"/>
                </a:solidFill>
                <a:latin typeface="Nunito Sans"/>
              </a:rPr>
              <a:t> Employs techniques like exponential smoothing,                                       ARIMA models, machine learning algorithms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854140" y="866775"/>
            <a:ext cx="14579720"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Forecasting &amp; </a:t>
            </a:r>
          </a:p>
          <a:p>
            <a:pPr algn="ctr">
              <a:lnSpc>
                <a:spcPts val="11200"/>
              </a:lnSpc>
            </a:pPr>
            <a:r>
              <a:rPr lang="en-US" sz="8000">
                <a:solidFill>
                  <a:srgbClr val="004AAD"/>
                </a:solidFill>
                <a:latin typeface="Nunito Sans Heavy"/>
              </a:rPr>
              <a:t>Anomalies Detection</a:t>
            </a:r>
          </a:p>
        </p:txBody>
      </p:sp>
      <p:sp>
        <p:nvSpPr>
          <p:cNvPr id="10" name="TextBox 10"/>
          <p:cNvSpPr txBox="1"/>
          <p:nvPr/>
        </p:nvSpPr>
        <p:spPr>
          <a:xfrm>
            <a:off x="1028700" y="3952517"/>
            <a:ext cx="6906004" cy="903524"/>
          </a:xfrm>
          <a:prstGeom prst="rect">
            <a:avLst/>
          </a:prstGeom>
        </p:spPr>
        <p:txBody>
          <a:bodyPr lIns="0" tIns="0" rIns="0" bIns="0" rtlCol="0" anchor="t">
            <a:spAutoFit/>
          </a:bodyPr>
          <a:lstStyle/>
          <a:p>
            <a:pPr algn="just">
              <a:lnSpc>
                <a:spcPts val="7420"/>
              </a:lnSpc>
            </a:pPr>
            <a:r>
              <a:rPr lang="en-US" sz="5300">
                <a:solidFill>
                  <a:srgbClr val="004AAD"/>
                </a:solidFill>
                <a:latin typeface="Nunito Sans Semi-Bold"/>
              </a:rPr>
              <a:t>Anomalies Detection</a:t>
            </a:r>
          </a:p>
        </p:txBody>
      </p:sp>
      <p:grpSp>
        <p:nvGrpSpPr>
          <p:cNvPr id="11" name="Group 11"/>
          <p:cNvGrpSpPr/>
          <p:nvPr/>
        </p:nvGrpSpPr>
        <p:grpSpPr>
          <a:xfrm>
            <a:off x="-2038330" y="-2073710"/>
            <a:ext cx="5041299" cy="50412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20</a:t>
            </a:r>
          </a:p>
        </p:txBody>
      </p:sp>
      <p:sp>
        <p:nvSpPr>
          <p:cNvPr id="15" name="TextBox 15"/>
          <p:cNvSpPr txBox="1"/>
          <p:nvPr/>
        </p:nvSpPr>
        <p:spPr>
          <a:xfrm>
            <a:off x="1028700" y="4960605"/>
            <a:ext cx="15877642" cy="4297695"/>
          </a:xfrm>
          <a:prstGeom prst="rect">
            <a:avLst/>
          </a:prstGeom>
        </p:spPr>
        <p:txBody>
          <a:bodyPr lIns="0" tIns="0" rIns="0" bIns="0" rtlCol="0" anchor="t">
            <a:spAutoFit/>
          </a:bodyPr>
          <a:lstStyle/>
          <a:p>
            <a:pPr>
              <a:lnSpc>
                <a:spcPts val="5771"/>
              </a:lnSpc>
            </a:pPr>
            <a:r>
              <a:rPr lang="en-US" sz="3699">
                <a:solidFill>
                  <a:srgbClr val="000000"/>
                </a:solidFill>
                <a:latin typeface="Nunito Sans Bold"/>
              </a:rPr>
              <a:t>Key Concepts:</a:t>
            </a:r>
          </a:p>
          <a:p>
            <a:pPr>
              <a:lnSpc>
                <a:spcPts val="5771"/>
              </a:lnSpc>
            </a:pPr>
            <a:r>
              <a:rPr lang="en-US" sz="3699">
                <a:solidFill>
                  <a:srgbClr val="000000"/>
                </a:solidFill>
                <a:latin typeface="Nunito Sans"/>
              </a:rPr>
              <a:t>Anomaly detection identifies data points that significantly deviate from expected or normal behavior within a dataset</a:t>
            </a:r>
          </a:p>
          <a:p>
            <a:pPr>
              <a:lnSpc>
                <a:spcPts val="5771"/>
              </a:lnSpc>
            </a:pPr>
            <a:r>
              <a:rPr lang="en-US" sz="3699">
                <a:solidFill>
                  <a:srgbClr val="000000"/>
                </a:solidFill>
                <a:latin typeface="Nunito Sans Bold"/>
              </a:rPr>
              <a:t>Ordinary vs. Anomalous Behavior: </a:t>
            </a:r>
            <a:r>
              <a:rPr lang="en-US" sz="3699">
                <a:solidFill>
                  <a:srgbClr val="000000"/>
                </a:solidFill>
                <a:latin typeface="Nunito Sans"/>
              </a:rPr>
              <a:t>Distinguish between expected patterns and rare, unexpected deviations.</a:t>
            </a:r>
          </a:p>
          <a:p>
            <a:pPr>
              <a:lnSpc>
                <a:spcPts val="5771"/>
              </a:lnSpc>
            </a:pPr>
            <a:r>
              <a:rPr lang="en-US" sz="3699">
                <a:solidFill>
                  <a:srgbClr val="000000"/>
                </a:solidFill>
                <a:latin typeface="Nunito Sans Bold"/>
              </a:rPr>
              <a:t>Methods:</a:t>
            </a:r>
            <a:r>
              <a:rPr lang="en-US" sz="3699">
                <a:solidFill>
                  <a:srgbClr val="000000"/>
                </a:solidFill>
                <a:latin typeface="Nunito Sans"/>
              </a:rPr>
              <a:t> Machine learning, clustering, and decomposition techniques.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3" name="TextBox 13"/>
          <p:cNvSpPr txBox="1"/>
          <p:nvPr/>
        </p:nvSpPr>
        <p:spPr>
          <a:xfrm>
            <a:off x="1381658" y="3924996"/>
            <a:ext cx="7707661"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Weather Forecasting</a:t>
            </a:r>
          </a:p>
        </p:txBody>
      </p:sp>
      <p:sp>
        <p:nvSpPr>
          <p:cNvPr id="14" name="Freeform 14"/>
          <p:cNvSpPr/>
          <p:nvPr/>
        </p:nvSpPr>
        <p:spPr>
          <a:xfrm>
            <a:off x="10980791" y="4391373"/>
            <a:ext cx="7879881" cy="5210571"/>
          </a:xfrm>
          <a:custGeom>
            <a:avLst/>
            <a:gdLst/>
            <a:ahLst/>
            <a:cxnLst/>
            <a:rect l="l" t="t" r="r" b="b"/>
            <a:pathLst>
              <a:path w="7879881" h="5210571">
                <a:moveTo>
                  <a:pt x="0" y="0"/>
                </a:moveTo>
                <a:lnTo>
                  <a:pt x="7879881" y="0"/>
                </a:lnTo>
                <a:lnTo>
                  <a:pt x="7879881" y="5210571"/>
                </a:lnTo>
                <a:lnTo>
                  <a:pt x="0" y="5210571"/>
                </a:lnTo>
                <a:lnTo>
                  <a:pt x="0" y="0"/>
                </a:lnTo>
                <a:close/>
              </a:path>
            </a:pathLst>
          </a:custGeom>
          <a:blipFill>
            <a:blip r:embed="rId4"/>
            <a:stretch>
              <a:fillRect/>
            </a:stretch>
          </a:blipFill>
        </p:spPr>
        <p:txBody>
          <a:bodyPr/>
          <a:lstStyle/>
          <a:p>
            <a:endParaRPr lang="en-US"/>
          </a:p>
        </p:txBody>
      </p:sp>
      <p:sp>
        <p:nvSpPr>
          <p:cNvPr id="15" name="TextBox 15"/>
          <p:cNvSpPr txBox="1"/>
          <p:nvPr/>
        </p:nvSpPr>
        <p:spPr>
          <a:xfrm>
            <a:off x="1381658" y="5067300"/>
            <a:ext cx="9313534"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Predicting temperature, precipitation, and weather patterns.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21</a:t>
            </a:r>
          </a:p>
        </p:txBody>
      </p:sp>
      <p:sp>
        <p:nvSpPr>
          <p:cNvPr id="17" name="TextBox 17"/>
          <p:cNvSpPr txBox="1"/>
          <p:nvPr/>
        </p:nvSpPr>
        <p:spPr>
          <a:xfrm>
            <a:off x="740326" y="6673174"/>
            <a:ext cx="9313534" cy="203447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Meteorologists rely on time series data to issue weather forecasts, warnings, and climate studies.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482144" y="4145130"/>
            <a:ext cx="9839177" cy="5626980"/>
          </a:xfrm>
          <a:custGeom>
            <a:avLst/>
            <a:gdLst/>
            <a:ahLst/>
            <a:cxnLst/>
            <a:rect l="l" t="t" r="r" b="b"/>
            <a:pathLst>
              <a:path w="9839177" h="5626980">
                <a:moveTo>
                  <a:pt x="0" y="0"/>
                </a:moveTo>
                <a:lnTo>
                  <a:pt x="9839177" y="0"/>
                </a:lnTo>
                <a:lnTo>
                  <a:pt x="9839177" y="5626981"/>
                </a:lnTo>
                <a:lnTo>
                  <a:pt x="0" y="5626981"/>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028700" y="3924996"/>
            <a:ext cx="7707661"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Financial Forecasting</a:t>
            </a:r>
          </a:p>
        </p:txBody>
      </p:sp>
      <p:sp>
        <p:nvSpPr>
          <p:cNvPr id="15" name="TextBox 15"/>
          <p:cNvSpPr txBox="1"/>
          <p:nvPr/>
        </p:nvSpPr>
        <p:spPr>
          <a:xfrm>
            <a:off x="1028700" y="5038725"/>
            <a:ext cx="9691470"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Predicting stock prices, currency exchange rates, or market indices.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22</a:t>
            </a:r>
          </a:p>
        </p:txBody>
      </p:sp>
      <p:sp>
        <p:nvSpPr>
          <p:cNvPr id="17" name="TextBox 17"/>
          <p:cNvSpPr txBox="1"/>
          <p:nvPr/>
        </p:nvSpPr>
        <p:spPr>
          <a:xfrm>
            <a:off x="740326" y="6673174"/>
            <a:ext cx="9313534" cy="203447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Financial institutions and investors use time series analysis to make investment decisions and manage risk.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527661" y="4191536"/>
            <a:ext cx="8864080" cy="5066764"/>
          </a:xfrm>
          <a:custGeom>
            <a:avLst/>
            <a:gdLst/>
            <a:ahLst/>
            <a:cxnLst/>
            <a:rect l="l" t="t" r="r" b="b"/>
            <a:pathLst>
              <a:path w="8864080" h="5066764">
                <a:moveTo>
                  <a:pt x="0" y="0"/>
                </a:moveTo>
                <a:lnTo>
                  <a:pt x="8864080" y="0"/>
                </a:lnTo>
                <a:lnTo>
                  <a:pt x="8864080" y="5066764"/>
                </a:lnTo>
                <a:lnTo>
                  <a:pt x="0" y="5066764"/>
                </a:lnTo>
                <a:lnTo>
                  <a:pt x="0" y="0"/>
                </a:lnTo>
                <a:close/>
              </a:path>
            </a:pathLst>
          </a:custGeom>
          <a:blipFill>
            <a:blip r:embed="rId4"/>
            <a:stretch>
              <a:fillRect l="-775" r="-775"/>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028700" y="3924996"/>
            <a:ext cx="7707661"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Healthcare</a:t>
            </a:r>
          </a:p>
        </p:txBody>
      </p:sp>
      <p:sp>
        <p:nvSpPr>
          <p:cNvPr id="15" name="TextBox 15"/>
          <p:cNvSpPr txBox="1"/>
          <p:nvPr/>
        </p:nvSpPr>
        <p:spPr>
          <a:xfrm>
            <a:off x="740326" y="5067300"/>
            <a:ext cx="9313534" cy="1348699"/>
          </a:xfrm>
          <a:prstGeom prst="rect">
            <a:avLst/>
          </a:prstGeom>
        </p:spPr>
        <p:txBody>
          <a:bodyPr lIns="0" tIns="0" rIns="0" bIns="0" rtlCol="0" anchor="t">
            <a:spAutoFit/>
          </a:bodyPr>
          <a:lstStyle/>
          <a:p>
            <a:pPr algn="ctr">
              <a:lnSpc>
                <a:spcPts val="5459"/>
              </a:lnSpc>
            </a:pPr>
            <a:r>
              <a:rPr lang="en-US" sz="3900" u="sng">
                <a:solidFill>
                  <a:srgbClr val="000000"/>
                </a:solidFill>
                <a:latin typeface="Nunito Sans Bold"/>
              </a:rPr>
              <a:t>Application:</a:t>
            </a:r>
            <a:r>
              <a:rPr lang="en-US" sz="3900">
                <a:solidFill>
                  <a:srgbClr val="000000"/>
                </a:solidFill>
                <a:latin typeface="Nunito Sans"/>
              </a:rPr>
              <a:t>  Monitoring patient health data and predicting disease outbreaks.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23</a:t>
            </a:r>
          </a:p>
        </p:txBody>
      </p:sp>
      <p:sp>
        <p:nvSpPr>
          <p:cNvPr id="17" name="TextBox 17"/>
          <p:cNvSpPr txBox="1"/>
          <p:nvPr/>
        </p:nvSpPr>
        <p:spPr>
          <a:xfrm>
            <a:off x="740326" y="6673174"/>
            <a:ext cx="9313534" cy="203447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Hospitals and public health agencies use time series analysis for early disease detection and resource allocation.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556636" y="4202053"/>
            <a:ext cx="9247881" cy="5056247"/>
          </a:xfrm>
          <a:custGeom>
            <a:avLst/>
            <a:gdLst/>
            <a:ahLst/>
            <a:cxnLst/>
            <a:rect l="l" t="t" r="r" b="b"/>
            <a:pathLst>
              <a:path w="9247881" h="5056247">
                <a:moveTo>
                  <a:pt x="0" y="0"/>
                </a:moveTo>
                <a:lnTo>
                  <a:pt x="9247881" y="0"/>
                </a:lnTo>
                <a:lnTo>
                  <a:pt x="9247881" y="5056247"/>
                </a:lnTo>
                <a:lnTo>
                  <a:pt x="0" y="5056247"/>
                </a:lnTo>
                <a:lnTo>
                  <a:pt x="0" y="0"/>
                </a:lnTo>
                <a:close/>
              </a:path>
            </a:pathLst>
          </a:custGeom>
          <a:blipFill>
            <a:blip r:embed="rId4"/>
            <a:stretch>
              <a:fillRect l="-24095" r="-8872" b="-15384"/>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118261" y="3924996"/>
            <a:ext cx="7707661"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Network Anomaly</a:t>
            </a:r>
          </a:p>
        </p:txBody>
      </p:sp>
      <p:sp>
        <p:nvSpPr>
          <p:cNvPr id="15" name="TextBox 15"/>
          <p:cNvSpPr txBox="1"/>
          <p:nvPr/>
        </p:nvSpPr>
        <p:spPr>
          <a:xfrm>
            <a:off x="1118261" y="5038725"/>
            <a:ext cx="8935598"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Identifying unusual network traffic patterns.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24</a:t>
            </a:r>
          </a:p>
        </p:txBody>
      </p:sp>
      <p:sp>
        <p:nvSpPr>
          <p:cNvPr id="17" name="TextBox 17"/>
          <p:cNvSpPr txBox="1"/>
          <p:nvPr/>
        </p:nvSpPr>
        <p:spPr>
          <a:xfrm>
            <a:off x="740326" y="6673174"/>
            <a:ext cx="9313534" cy="203447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IT and cybersecurity teams rely on this technology to detect network intrusions and potential security threats.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361608" y="4062781"/>
            <a:ext cx="7637936" cy="5373187"/>
          </a:xfrm>
          <a:custGeom>
            <a:avLst/>
            <a:gdLst/>
            <a:ahLst/>
            <a:cxnLst/>
            <a:rect l="l" t="t" r="r" b="b"/>
            <a:pathLst>
              <a:path w="7637936" h="5373187">
                <a:moveTo>
                  <a:pt x="0" y="0"/>
                </a:moveTo>
                <a:lnTo>
                  <a:pt x="7637936" y="0"/>
                </a:lnTo>
                <a:lnTo>
                  <a:pt x="7637936" y="5373187"/>
                </a:lnTo>
                <a:lnTo>
                  <a:pt x="0" y="5373187"/>
                </a:lnTo>
                <a:lnTo>
                  <a:pt x="0" y="0"/>
                </a:lnTo>
                <a:close/>
              </a:path>
            </a:pathLst>
          </a:custGeom>
          <a:blipFill>
            <a:blip r:embed="rId4"/>
            <a:stretch>
              <a:fillRect r="-39149" b="-3845"/>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381658" y="3967531"/>
            <a:ext cx="10555175"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Social Media &amp; Sentiment Analysis</a:t>
            </a:r>
          </a:p>
        </p:txBody>
      </p:sp>
      <p:sp>
        <p:nvSpPr>
          <p:cNvPr id="15" name="TextBox 15"/>
          <p:cNvSpPr txBox="1"/>
          <p:nvPr/>
        </p:nvSpPr>
        <p:spPr>
          <a:xfrm>
            <a:off x="1381658" y="5038725"/>
            <a:ext cx="9313534"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Analyzing trends and sentiment on social media platforms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25</a:t>
            </a:r>
          </a:p>
        </p:txBody>
      </p:sp>
      <p:sp>
        <p:nvSpPr>
          <p:cNvPr id="17" name="TextBox 17"/>
          <p:cNvSpPr txBox="1"/>
          <p:nvPr/>
        </p:nvSpPr>
        <p:spPr>
          <a:xfrm>
            <a:off x="740326" y="6673174"/>
            <a:ext cx="9313534" cy="272025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Businesses use time series data to understand customer opinions, track brand reputation, and adjust marketing strategies.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1610720" y="4058741"/>
            <a:ext cx="9310332" cy="5494444"/>
          </a:xfrm>
          <a:custGeom>
            <a:avLst/>
            <a:gdLst/>
            <a:ahLst/>
            <a:cxnLst/>
            <a:rect l="l" t="t" r="r" b="b"/>
            <a:pathLst>
              <a:path w="9310332" h="5494444">
                <a:moveTo>
                  <a:pt x="0" y="0"/>
                </a:moveTo>
                <a:lnTo>
                  <a:pt x="9310333" y="0"/>
                </a:lnTo>
                <a:lnTo>
                  <a:pt x="9310333" y="5494444"/>
                </a:lnTo>
                <a:lnTo>
                  <a:pt x="0" y="5494444"/>
                </a:lnTo>
                <a:lnTo>
                  <a:pt x="0" y="0"/>
                </a:lnTo>
                <a:close/>
              </a:path>
            </a:pathLst>
          </a:custGeom>
          <a:blipFill>
            <a:blip r:embed="rId4"/>
            <a:stretch>
              <a:fillRect l="-2445" r="-2445"/>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028700" y="3973016"/>
            <a:ext cx="10582020" cy="778510"/>
          </a:xfrm>
          <a:prstGeom prst="rect">
            <a:avLst/>
          </a:prstGeom>
        </p:spPr>
        <p:txBody>
          <a:bodyPr lIns="0" tIns="0" rIns="0" bIns="0" rtlCol="0" anchor="t">
            <a:spAutoFit/>
          </a:bodyPr>
          <a:lstStyle/>
          <a:p>
            <a:pPr>
              <a:lnSpc>
                <a:spcPts val="6440"/>
              </a:lnSpc>
            </a:pPr>
            <a:r>
              <a:rPr lang="en-US" sz="4600">
                <a:solidFill>
                  <a:srgbClr val="004AAD"/>
                </a:solidFill>
                <a:latin typeface="Nunito Sans Semi-Bold"/>
              </a:rPr>
              <a:t>Transportation &amp; Traffic Forecasting</a:t>
            </a:r>
          </a:p>
        </p:txBody>
      </p:sp>
      <p:sp>
        <p:nvSpPr>
          <p:cNvPr id="15" name="TextBox 15"/>
          <p:cNvSpPr txBox="1"/>
          <p:nvPr/>
        </p:nvSpPr>
        <p:spPr>
          <a:xfrm>
            <a:off x="1028700" y="5038000"/>
            <a:ext cx="9313534"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Predicting traffic congestion and transportation patterns.</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26</a:t>
            </a:r>
          </a:p>
        </p:txBody>
      </p:sp>
      <p:sp>
        <p:nvSpPr>
          <p:cNvPr id="17" name="TextBox 17"/>
          <p:cNvSpPr txBox="1"/>
          <p:nvPr/>
        </p:nvSpPr>
        <p:spPr>
          <a:xfrm>
            <a:off x="740326" y="6673174"/>
            <a:ext cx="9313534" cy="272025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Transportation agencies use time series analysis to optimize routes, reduce congestion, and plan infrastructure improvements.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13629" y="-717585"/>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AutoShape 9"/>
          <p:cNvSpPr/>
          <p:nvPr/>
        </p:nvSpPr>
        <p:spPr>
          <a:xfrm>
            <a:off x="8147260" y="1218869"/>
            <a:ext cx="8997740" cy="0"/>
          </a:xfrm>
          <a:prstGeom prst="line">
            <a:avLst/>
          </a:prstGeom>
          <a:ln w="38100" cap="flat">
            <a:solidFill>
              <a:srgbClr val="004AAD"/>
            </a:solidFill>
            <a:prstDash val="solid"/>
            <a:headEnd type="none" w="sm" len="sm"/>
            <a:tailEnd type="none" w="sm" len="sm"/>
          </a:ln>
        </p:spPr>
        <p:txBody>
          <a:bodyPr/>
          <a:lstStyle/>
          <a:p>
            <a:endParaRPr lang="en-US"/>
          </a:p>
        </p:txBody>
      </p:sp>
      <p:sp>
        <p:nvSpPr>
          <p:cNvPr id="10" name="AutoShape 10"/>
          <p:cNvSpPr/>
          <p:nvPr/>
        </p:nvSpPr>
        <p:spPr>
          <a:xfrm>
            <a:off x="8147260" y="8392039"/>
            <a:ext cx="8997740" cy="0"/>
          </a:xfrm>
          <a:prstGeom prst="line">
            <a:avLst/>
          </a:prstGeom>
          <a:ln w="38100" cap="flat">
            <a:solidFill>
              <a:srgbClr val="004AAD"/>
            </a:solidFill>
            <a:prstDash val="solid"/>
            <a:headEnd type="none" w="sm" len="sm"/>
            <a:tailEnd type="none" w="sm" len="sm"/>
          </a:ln>
        </p:spPr>
        <p:txBody>
          <a:bodyPr/>
          <a:lstStyle/>
          <a:p>
            <a:endParaRPr lang="en-US"/>
          </a:p>
        </p:txBody>
      </p:sp>
      <p:sp>
        <p:nvSpPr>
          <p:cNvPr id="11" name="AutoShape 11"/>
          <p:cNvSpPr/>
          <p:nvPr/>
        </p:nvSpPr>
        <p:spPr>
          <a:xfrm>
            <a:off x="8147260" y="6979705"/>
            <a:ext cx="8997740" cy="0"/>
          </a:xfrm>
          <a:prstGeom prst="line">
            <a:avLst/>
          </a:prstGeom>
          <a:ln w="38100" cap="flat">
            <a:solidFill>
              <a:srgbClr val="004AAD"/>
            </a:solidFill>
            <a:prstDash val="solid"/>
            <a:headEnd type="none" w="sm" len="sm"/>
            <a:tailEnd type="none" w="sm" len="sm"/>
          </a:ln>
        </p:spPr>
        <p:txBody>
          <a:bodyPr/>
          <a:lstStyle/>
          <a:p>
            <a:endParaRPr lang="en-US"/>
          </a:p>
        </p:txBody>
      </p:sp>
      <p:sp>
        <p:nvSpPr>
          <p:cNvPr id="12" name="AutoShape 12"/>
          <p:cNvSpPr/>
          <p:nvPr/>
        </p:nvSpPr>
        <p:spPr>
          <a:xfrm flipV="1">
            <a:off x="8147260" y="5530204"/>
            <a:ext cx="8997740" cy="0"/>
          </a:xfrm>
          <a:prstGeom prst="line">
            <a:avLst/>
          </a:prstGeom>
          <a:ln w="38100" cap="flat">
            <a:solidFill>
              <a:srgbClr val="004AAD"/>
            </a:solidFill>
            <a:prstDash val="solid"/>
            <a:headEnd type="none" w="sm" len="sm"/>
            <a:tailEnd type="none" w="sm" len="sm"/>
          </a:ln>
        </p:spPr>
        <p:txBody>
          <a:bodyPr/>
          <a:lstStyle/>
          <a:p>
            <a:endParaRPr lang="en-US"/>
          </a:p>
        </p:txBody>
      </p:sp>
      <p:sp>
        <p:nvSpPr>
          <p:cNvPr id="13" name="AutoShape 13"/>
          <p:cNvSpPr/>
          <p:nvPr/>
        </p:nvSpPr>
        <p:spPr>
          <a:xfrm>
            <a:off x="8147260" y="4071412"/>
            <a:ext cx="8997740" cy="0"/>
          </a:xfrm>
          <a:prstGeom prst="line">
            <a:avLst/>
          </a:prstGeom>
          <a:ln w="38100" cap="flat">
            <a:solidFill>
              <a:srgbClr val="004AAD"/>
            </a:solidFill>
            <a:prstDash val="solid"/>
            <a:headEnd type="none" w="sm" len="sm"/>
            <a:tailEnd type="none" w="sm" len="sm"/>
          </a:ln>
        </p:spPr>
        <p:txBody>
          <a:bodyPr/>
          <a:lstStyle/>
          <a:p>
            <a:endParaRPr lang="en-US"/>
          </a:p>
        </p:txBody>
      </p:sp>
      <p:sp>
        <p:nvSpPr>
          <p:cNvPr id="14" name="AutoShape 14"/>
          <p:cNvSpPr/>
          <p:nvPr/>
        </p:nvSpPr>
        <p:spPr>
          <a:xfrm>
            <a:off x="8147260" y="2631203"/>
            <a:ext cx="8997740" cy="0"/>
          </a:xfrm>
          <a:prstGeom prst="line">
            <a:avLst/>
          </a:prstGeom>
          <a:ln w="38100" cap="flat">
            <a:solidFill>
              <a:srgbClr val="004AAD"/>
            </a:solidFill>
            <a:prstDash val="solid"/>
            <a:headEnd type="none" w="sm" len="sm"/>
            <a:tailEnd type="none" w="sm" len="sm"/>
          </a:ln>
        </p:spPr>
        <p:txBody>
          <a:bodyPr/>
          <a:lstStyle/>
          <a:p>
            <a:endParaRPr lang="en-US"/>
          </a:p>
        </p:txBody>
      </p:sp>
      <p:grpSp>
        <p:nvGrpSpPr>
          <p:cNvPr id="15" name="Group 15"/>
          <p:cNvGrpSpPr/>
          <p:nvPr/>
        </p:nvGrpSpPr>
        <p:grpSpPr>
          <a:xfrm>
            <a:off x="-2643590" y="3511625"/>
            <a:ext cx="9658350" cy="2545237"/>
            <a:chOff x="0" y="0"/>
            <a:chExt cx="2543763" cy="670351"/>
          </a:xfrm>
        </p:grpSpPr>
        <p:sp>
          <p:nvSpPr>
            <p:cNvPr id="16" name="Freeform 16"/>
            <p:cNvSpPr/>
            <p:nvPr/>
          </p:nvSpPr>
          <p:spPr>
            <a:xfrm>
              <a:off x="0" y="0"/>
              <a:ext cx="2543763" cy="670351"/>
            </a:xfrm>
            <a:custGeom>
              <a:avLst/>
              <a:gdLst/>
              <a:ahLst/>
              <a:cxnLst/>
              <a:rect l="l" t="t" r="r" b="b"/>
              <a:pathLst>
                <a:path w="2543763" h="670351">
                  <a:moveTo>
                    <a:pt x="0" y="0"/>
                  </a:moveTo>
                  <a:lnTo>
                    <a:pt x="2543763" y="0"/>
                  </a:lnTo>
                  <a:lnTo>
                    <a:pt x="2543763" y="670351"/>
                  </a:lnTo>
                  <a:lnTo>
                    <a:pt x="0" y="670351"/>
                  </a:lnTo>
                  <a:close/>
                </a:path>
              </a:pathLst>
            </a:custGeom>
            <a:solidFill>
              <a:srgbClr val="004AAD"/>
            </a:solidFill>
          </p:spPr>
          <p:txBody>
            <a:bodyPr/>
            <a:lstStyle/>
            <a:p>
              <a:endParaRPr lang="en-US"/>
            </a:p>
          </p:txBody>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8" name="TextBox 18"/>
          <p:cNvSpPr txBox="1"/>
          <p:nvPr/>
        </p:nvSpPr>
        <p:spPr>
          <a:xfrm>
            <a:off x="281117" y="4035517"/>
            <a:ext cx="5243098"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Overview</a:t>
            </a:r>
          </a:p>
        </p:txBody>
      </p:sp>
      <p:sp>
        <p:nvSpPr>
          <p:cNvPr id="19" name="TextBox 19"/>
          <p:cNvSpPr txBox="1"/>
          <p:nvPr/>
        </p:nvSpPr>
        <p:spPr>
          <a:xfrm>
            <a:off x="9431455" y="1504811"/>
            <a:ext cx="5970794"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Real-life Applications</a:t>
            </a:r>
          </a:p>
        </p:txBody>
      </p:sp>
      <p:sp>
        <p:nvSpPr>
          <p:cNvPr id="20" name="TextBox 20"/>
          <p:cNvSpPr txBox="1"/>
          <p:nvPr/>
        </p:nvSpPr>
        <p:spPr>
          <a:xfrm>
            <a:off x="8389273" y="1429212"/>
            <a:ext cx="1012398"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07</a:t>
            </a:r>
          </a:p>
        </p:txBody>
      </p:sp>
      <p:sp>
        <p:nvSpPr>
          <p:cNvPr id="21" name="TextBox 21"/>
          <p:cNvSpPr txBox="1"/>
          <p:nvPr/>
        </p:nvSpPr>
        <p:spPr>
          <a:xfrm>
            <a:off x="9431455" y="2917145"/>
            <a:ext cx="5049008"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Advantages</a:t>
            </a:r>
          </a:p>
        </p:txBody>
      </p:sp>
      <p:sp>
        <p:nvSpPr>
          <p:cNvPr id="22" name="TextBox 22"/>
          <p:cNvSpPr txBox="1"/>
          <p:nvPr/>
        </p:nvSpPr>
        <p:spPr>
          <a:xfrm>
            <a:off x="8389273" y="2876808"/>
            <a:ext cx="1012398"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08</a:t>
            </a:r>
          </a:p>
        </p:txBody>
      </p:sp>
      <p:sp>
        <p:nvSpPr>
          <p:cNvPr id="23" name="TextBox 23"/>
          <p:cNvSpPr txBox="1"/>
          <p:nvPr/>
        </p:nvSpPr>
        <p:spPr>
          <a:xfrm>
            <a:off x="9431455" y="4357354"/>
            <a:ext cx="7827845"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Challenges and Limitations</a:t>
            </a:r>
          </a:p>
        </p:txBody>
      </p:sp>
      <p:sp>
        <p:nvSpPr>
          <p:cNvPr id="24" name="TextBox 24"/>
          <p:cNvSpPr txBox="1"/>
          <p:nvPr/>
        </p:nvSpPr>
        <p:spPr>
          <a:xfrm>
            <a:off x="8389273" y="4302219"/>
            <a:ext cx="1012398"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09</a:t>
            </a:r>
          </a:p>
        </p:txBody>
      </p:sp>
      <p:sp>
        <p:nvSpPr>
          <p:cNvPr id="25" name="TextBox 25"/>
          <p:cNvSpPr txBox="1"/>
          <p:nvPr/>
        </p:nvSpPr>
        <p:spPr>
          <a:xfrm>
            <a:off x="9431455" y="5816146"/>
            <a:ext cx="5049008" cy="750266"/>
          </a:xfrm>
          <a:prstGeom prst="rect">
            <a:avLst/>
          </a:prstGeom>
        </p:spPr>
        <p:txBody>
          <a:bodyPr lIns="0" tIns="0" rIns="0" bIns="0" rtlCol="0" anchor="t">
            <a:spAutoFit/>
          </a:bodyPr>
          <a:lstStyle/>
          <a:p>
            <a:pPr>
              <a:lnSpc>
                <a:spcPts val="6145"/>
              </a:lnSpc>
            </a:pPr>
            <a:r>
              <a:rPr lang="en-US" sz="4389">
                <a:solidFill>
                  <a:srgbClr val="000000"/>
                </a:solidFill>
                <a:latin typeface="Nunito Sans"/>
              </a:rPr>
              <a:t>Future Trends</a:t>
            </a:r>
          </a:p>
        </p:txBody>
      </p:sp>
      <p:sp>
        <p:nvSpPr>
          <p:cNvPr id="26" name="TextBox 26"/>
          <p:cNvSpPr txBox="1"/>
          <p:nvPr/>
        </p:nvSpPr>
        <p:spPr>
          <a:xfrm>
            <a:off x="8389273" y="5752076"/>
            <a:ext cx="1012398"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10</a:t>
            </a:r>
          </a:p>
        </p:txBody>
      </p:sp>
      <p:sp>
        <p:nvSpPr>
          <p:cNvPr id="27" name="TextBox 27"/>
          <p:cNvSpPr txBox="1"/>
          <p:nvPr/>
        </p:nvSpPr>
        <p:spPr>
          <a:xfrm>
            <a:off x="8147260" y="7203842"/>
            <a:ext cx="1308595" cy="902447"/>
          </a:xfrm>
          <a:prstGeom prst="rect">
            <a:avLst/>
          </a:prstGeom>
        </p:spPr>
        <p:txBody>
          <a:bodyPr lIns="0" tIns="0" rIns="0" bIns="0" rtlCol="0" anchor="t">
            <a:spAutoFit/>
          </a:bodyPr>
          <a:lstStyle/>
          <a:p>
            <a:pPr algn="ctr">
              <a:lnSpc>
                <a:spcPts val="7482"/>
              </a:lnSpc>
            </a:pPr>
            <a:r>
              <a:rPr lang="en-US" sz="5344">
                <a:solidFill>
                  <a:srgbClr val="000000"/>
                </a:solidFill>
                <a:latin typeface="Nunito Sans Semi-Bold"/>
              </a:rPr>
              <a:t>11</a:t>
            </a:r>
          </a:p>
        </p:txBody>
      </p:sp>
      <p:sp>
        <p:nvSpPr>
          <p:cNvPr id="28" name="TextBox 28"/>
          <p:cNvSpPr txBox="1"/>
          <p:nvPr/>
        </p:nvSpPr>
        <p:spPr>
          <a:xfrm>
            <a:off x="9455854" y="7313080"/>
            <a:ext cx="5049008" cy="750338"/>
          </a:xfrm>
          <a:prstGeom prst="rect">
            <a:avLst/>
          </a:prstGeom>
        </p:spPr>
        <p:txBody>
          <a:bodyPr lIns="0" tIns="0" rIns="0" bIns="0" rtlCol="0" anchor="t">
            <a:spAutoFit/>
          </a:bodyPr>
          <a:lstStyle/>
          <a:p>
            <a:pPr>
              <a:lnSpc>
                <a:spcPts val="6145"/>
              </a:lnSpc>
            </a:pPr>
            <a:r>
              <a:rPr lang="en-US" sz="4389">
                <a:solidFill>
                  <a:srgbClr val="000000"/>
                </a:solidFill>
                <a:latin typeface="Nunito Sans"/>
              </a:rPr>
              <a:t>Conclusion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10908332" y="4067871"/>
            <a:ext cx="8544487" cy="5190429"/>
          </a:xfrm>
          <a:custGeom>
            <a:avLst/>
            <a:gdLst/>
            <a:ahLst/>
            <a:cxnLst/>
            <a:rect l="l" t="t" r="r" b="b"/>
            <a:pathLst>
              <a:path w="8544487" h="5190429">
                <a:moveTo>
                  <a:pt x="0" y="0"/>
                </a:moveTo>
                <a:lnTo>
                  <a:pt x="8544488" y="0"/>
                </a:lnTo>
                <a:lnTo>
                  <a:pt x="8544488" y="5190429"/>
                </a:lnTo>
                <a:lnTo>
                  <a:pt x="0" y="5190429"/>
                </a:lnTo>
                <a:lnTo>
                  <a:pt x="0" y="0"/>
                </a:lnTo>
                <a:close/>
              </a:path>
            </a:pathLst>
          </a:custGeom>
          <a:blipFill>
            <a:blip r:embed="rId4"/>
            <a:stretch>
              <a:fillRect l="-26754" r="-4315" b="-7883"/>
            </a:stretch>
          </a:blipFill>
        </p:spPr>
        <p:txBody>
          <a:bodyPr/>
          <a:lstStyle/>
          <a:p>
            <a:endParaRPr lang="en-US"/>
          </a:p>
        </p:txBody>
      </p:sp>
      <p:sp>
        <p:nvSpPr>
          <p:cNvPr id="13" name="TextBox 13"/>
          <p:cNvSpPr txBox="1"/>
          <p:nvPr/>
        </p:nvSpPr>
        <p:spPr>
          <a:xfrm>
            <a:off x="3107424" y="866775"/>
            <a:ext cx="12073152"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Real-life Applications of Time Series Analysis</a:t>
            </a:r>
          </a:p>
        </p:txBody>
      </p:sp>
      <p:sp>
        <p:nvSpPr>
          <p:cNvPr id="14" name="TextBox 14"/>
          <p:cNvSpPr txBox="1"/>
          <p:nvPr/>
        </p:nvSpPr>
        <p:spPr>
          <a:xfrm>
            <a:off x="1028700" y="3972621"/>
            <a:ext cx="7707661" cy="837504"/>
          </a:xfrm>
          <a:prstGeom prst="rect">
            <a:avLst/>
          </a:prstGeom>
        </p:spPr>
        <p:txBody>
          <a:bodyPr lIns="0" tIns="0" rIns="0" bIns="0" rtlCol="0" anchor="t">
            <a:spAutoFit/>
          </a:bodyPr>
          <a:lstStyle/>
          <a:p>
            <a:pPr>
              <a:lnSpc>
                <a:spcPts val="6859"/>
              </a:lnSpc>
            </a:pPr>
            <a:r>
              <a:rPr lang="en-US" sz="4899">
                <a:solidFill>
                  <a:srgbClr val="004AAD"/>
                </a:solidFill>
                <a:latin typeface="Nunito Sans Semi-Bold"/>
              </a:rPr>
              <a:t>Sports</a:t>
            </a:r>
          </a:p>
        </p:txBody>
      </p:sp>
      <p:sp>
        <p:nvSpPr>
          <p:cNvPr id="15" name="TextBox 15"/>
          <p:cNvSpPr txBox="1"/>
          <p:nvPr/>
        </p:nvSpPr>
        <p:spPr>
          <a:xfrm>
            <a:off x="1028700" y="5067300"/>
            <a:ext cx="9313534" cy="1348699"/>
          </a:xfrm>
          <a:prstGeom prst="rect">
            <a:avLst/>
          </a:prstGeom>
        </p:spPr>
        <p:txBody>
          <a:bodyPr lIns="0" tIns="0" rIns="0" bIns="0" rtlCol="0" anchor="t">
            <a:spAutoFit/>
          </a:bodyPr>
          <a:lstStyle/>
          <a:p>
            <a:pPr>
              <a:lnSpc>
                <a:spcPts val="5459"/>
              </a:lnSpc>
            </a:pPr>
            <a:r>
              <a:rPr lang="en-US" sz="3900" u="sng">
                <a:solidFill>
                  <a:srgbClr val="000000"/>
                </a:solidFill>
                <a:latin typeface="Nunito Sans Bold"/>
              </a:rPr>
              <a:t>Application:</a:t>
            </a:r>
            <a:r>
              <a:rPr lang="en-US" sz="3900">
                <a:solidFill>
                  <a:srgbClr val="000000"/>
                </a:solidFill>
                <a:latin typeface="Nunito Sans"/>
              </a:rPr>
              <a:t>  Performance analysis, opponent assessment.</a:t>
            </a:r>
          </a:p>
        </p:txBody>
      </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27</a:t>
            </a:r>
          </a:p>
        </p:txBody>
      </p:sp>
      <p:sp>
        <p:nvSpPr>
          <p:cNvPr id="17" name="TextBox 17"/>
          <p:cNvSpPr txBox="1"/>
          <p:nvPr/>
        </p:nvSpPr>
        <p:spPr>
          <a:xfrm>
            <a:off x="740326" y="6673174"/>
            <a:ext cx="9313534" cy="2034479"/>
          </a:xfrm>
          <a:prstGeom prst="rect">
            <a:avLst/>
          </a:prstGeom>
        </p:spPr>
        <p:txBody>
          <a:bodyPr lIns="0" tIns="0" rIns="0" bIns="0" rtlCol="0" anchor="t">
            <a:spAutoFit/>
          </a:bodyPr>
          <a:lstStyle/>
          <a:p>
            <a:pPr algn="just">
              <a:lnSpc>
                <a:spcPts val="5459"/>
              </a:lnSpc>
            </a:pPr>
            <a:r>
              <a:rPr lang="en-US" sz="3900">
                <a:solidFill>
                  <a:srgbClr val="000000"/>
                </a:solidFill>
                <a:latin typeface="Nunito Sans"/>
              </a:rPr>
              <a:t>Sports teams employ time series analysis to track player performance, predict injuries, and develop match strategies.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3273691" y="933971"/>
            <a:ext cx="11740619"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Advantages of Time Series Analysis</a:t>
            </a:r>
          </a:p>
        </p:txBody>
      </p:sp>
      <p:sp>
        <p:nvSpPr>
          <p:cNvPr id="10" name="TextBox 10"/>
          <p:cNvSpPr txBox="1"/>
          <p:nvPr/>
        </p:nvSpPr>
        <p:spPr>
          <a:xfrm>
            <a:off x="1258761" y="5067300"/>
            <a:ext cx="7317139" cy="2720259"/>
          </a:xfrm>
          <a:prstGeom prst="rect">
            <a:avLst/>
          </a:prstGeom>
        </p:spPr>
        <p:txBody>
          <a:bodyPr lIns="0" tIns="0" rIns="0" bIns="0" rtlCol="0" anchor="t">
            <a:spAutoFit/>
          </a:bodyPr>
          <a:lstStyle/>
          <a:p>
            <a:pPr algn="ctr">
              <a:lnSpc>
                <a:spcPts val="5459"/>
              </a:lnSpc>
            </a:pPr>
            <a:r>
              <a:rPr lang="en-US" sz="3899">
                <a:solidFill>
                  <a:srgbClr val="000000"/>
                </a:solidFill>
                <a:latin typeface="Nunito Sans"/>
              </a:rPr>
              <a:t>Time series analysis allows for the development of predictive models that can forecast future values based on historical data. </a:t>
            </a:r>
          </a:p>
        </p:txBody>
      </p:sp>
      <p:sp>
        <p:nvSpPr>
          <p:cNvPr id="11" name="TextBox 11"/>
          <p:cNvSpPr txBox="1"/>
          <p:nvPr/>
        </p:nvSpPr>
        <p:spPr>
          <a:xfrm>
            <a:off x="1258761" y="3969189"/>
            <a:ext cx="7035617" cy="837505"/>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01. Predictive Power</a:t>
            </a:r>
          </a:p>
        </p:txBody>
      </p:sp>
      <p:sp>
        <p:nvSpPr>
          <p:cNvPr id="12" name="TextBox 12"/>
          <p:cNvSpPr txBox="1"/>
          <p:nvPr/>
        </p:nvSpPr>
        <p:spPr>
          <a:xfrm>
            <a:off x="9942161" y="5067300"/>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It enables the identification and extraction of complex temporal patterns and trends within the data. </a:t>
            </a:r>
          </a:p>
        </p:txBody>
      </p:sp>
      <p:grpSp>
        <p:nvGrpSpPr>
          <p:cNvPr id="13" name="Group 13"/>
          <p:cNvGrpSpPr/>
          <p:nvPr/>
        </p:nvGrpSpPr>
        <p:grpSpPr>
          <a:xfrm>
            <a:off x="-2038330" y="-2073710"/>
            <a:ext cx="5041299" cy="5041299"/>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28</a:t>
            </a:r>
          </a:p>
        </p:txBody>
      </p:sp>
      <p:sp>
        <p:nvSpPr>
          <p:cNvPr id="17" name="TextBox 17"/>
          <p:cNvSpPr txBox="1"/>
          <p:nvPr/>
        </p:nvSpPr>
        <p:spPr>
          <a:xfrm>
            <a:off x="9942161" y="3969189"/>
            <a:ext cx="6977416"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02. Pattern Recognition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871763" y="5710739"/>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Time series analysis can be employed for anomaly detection, helping to identify unusual or unexpected events in the data. </a:t>
            </a:r>
          </a:p>
        </p:txBody>
      </p:sp>
      <p:sp>
        <p:nvSpPr>
          <p:cNvPr id="10" name="TextBox 10"/>
          <p:cNvSpPr txBox="1"/>
          <p:nvPr/>
        </p:nvSpPr>
        <p:spPr>
          <a:xfrm>
            <a:off x="1028700" y="4086035"/>
            <a:ext cx="7003265"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03. Anomaly Detection</a:t>
            </a:r>
          </a:p>
        </p:txBody>
      </p:sp>
      <p:grpSp>
        <p:nvGrpSpPr>
          <p:cNvPr id="11" name="Group 11"/>
          <p:cNvGrpSpPr/>
          <p:nvPr/>
        </p:nvGrpSpPr>
        <p:grpSpPr>
          <a:xfrm>
            <a:off x="-2038330" y="-2073710"/>
            <a:ext cx="5041299" cy="50412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29</a:t>
            </a:r>
          </a:p>
        </p:txBody>
      </p:sp>
      <p:sp>
        <p:nvSpPr>
          <p:cNvPr id="15" name="TextBox 15"/>
          <p:cNvSpPr txBox="1"/>
          <p:nvPr/>
        </p:nvSpPr>
        <p:spPr>
          <a:xfrm>
            <a:off x="9144000" y="5931968"/>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Time series analysis provides insights into the evolution of social, economic, and environmental variables</a:t>
            </a:r>
          </a:p>
        </p:txBody>
      </p:sp>
      <p:sp>
        <p:nvSpPr>
          <p:cNvPr id="16" name="TextBox 16"/>
          <p:cNvSpPr txBox="1"/>
          <p:nvPr/>
        </p:nvSpPr>
        <p:spPr>
          <a:xfrm>
            <a:off x="8188902" y="3759731"/>
            <a:ext cx="9995688" cy="1704218"/>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04. Effective Policy and </a:t>
            </a:r>
          </a:p>
          <a:p>
            <a:pPr algn="ctr">
              <a:lnSpc>
                <a:spcPts val="6859"/>
              </a:lnSpc>
            </a:pPr>
            <a:r>
              <a:rPr lang="en-US" sz="4899">
                <a:solidFill>
                  <a:srgbClr val="004AAD"/>
                </a:solidFill>
                <a:latin typeface="Nunito Sans Semi-Bold"/>
              </a:rPr>
              <a:t>Strategy Development</a:t>
            </a:r>
          </a:p>
        </p:txBody>
      </p:sp>
      <p:sp>
        <p:nvSpPr>
          <p:cNvPr id="17" name="TextBox 17"/>
          <p:cNvSpPr txBox="1"/>
          <p:nvPr/>
        </p:nvSpPr>
        <p:spPr>
          <a:xfrm>
            <a:off x="3273691" y="933971"/>
            <a:ext cx="11740619"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Advantages of Time Series 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30</a:t>
            </a:r>
          </a:p>
        </p:txBody>
      </p:sp>
      <p:sp>
        <p:nvSpPr>
          <p:cNvPr id="13" name="TextBox 13"/>
          <p:cNvSpPr txBox="1"/>
          <p:nvPr/>
        </p:nvSpPr>
        <p:spPr>
          <a:xfrm>
            <a:off x="764150" y="5439679"/>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In financial markets, time series analysis is essential for assessing risk associated with different assets and portfolios</a:t>
            </a:r>
          </a:p>
        </p:txBody>
      </p:sp>
      <p:sp>
        <p:nvSpPr>
          <p:cNvPr id="14" name="TextBox 14"/>
          <p:cNvSpPr txBox="1"/>
          <p:nvPr/>
        </p:nvSpPr>
        <p:spPr>
          <a:xfrm>
            <a:off x="9612008" y="5439679"/>
            <a:ext cx="7317139" cy="3406038"/>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Time series analysis allows for adaptive strategies by continuously monitoring and responding to changing data patterns. </a:t>
            </a:r>
          </a:p>
        </p:txBody>
      </p:sp>
      <p:sp>
        <p:nvSpPr>
          <p:cNvPr id="15" name="TextBox 15"/>
          <p:cNvSpPr txBox="1"/>
          <p:nvPr/>
        </p:nvSpPr>
        <p:spPr>
          <a:xfrm>
            <a:off x="482320" y="4137683"/>
            <a:ext cx="7083011"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05. Risk Management</a:t>
            </a:r>
          </a:p>
        </p:txBody>
      </p:sp>
      <p:sp>
        <p:nvSpPr>
          <p:cNvPr id="16" name="TextBox 16"/>
          <p:cNvSpPr txBox="1"/>
          <p:nvPr/>
        </p:nvSpPr>
        <p:spPr>
          <a:xfrm>
            <a:off x="8554168" y="4137683"/>
            <a:ext cx="8964922"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06. Adaptive Decision-Making</a:t>
            </a:r>
          </a:p>
        </p:txBody>
      </p:sp>
      <p:sp>
        <p:nvSpPr>
          <p:cNvPr id="17" name="TextBox 17"/>
          <p:cNvSpPr txBox="1"/>
          <p:nvPr/>
        </p:nvSpPr>
        <p:spPr>
          <a:xfrm>
            <a:off x="3273691" y="933971"/>
            <a:ext cx="11740619"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Advantages of Time Series Analysis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1682231" y="1110673"/>
            <a:ext cx="14923538"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Challenges &amp; Limitation </a:t>
            </a:r>
          </a:p>
          <a:p>
            <a:pPr algn="ctr">
              <a:lnSpc>
                <a:spcPts val="11200"/>
              </a:lnSpc>
            </a:pPr>
            <a:r>
              <a:rPr lang="en-US" sz="8000">
                <a:solidFill>
                  <a:srgbClr val="004AAD"/>
                </a:solidFill>
                <a:latin typeface="Nunito Sans Heavy"/>
              </a:rPr>
              <a:t>of Time Series Analysis</a:t>
            </a:r>
          </a:p>
        </p:txBody>
      </p:sp>
      <p:grpSp>
        <p:nvGrpSpPr>
          <p:cNvPr id="10" name="Group 10"/>
          <p:cNvGrpSpPr/>
          <p:nvPr/>
        </p:nvGrpSpPr>
        <p:grpSpPr>
          <a:xfrm>
            <a:off x="-2038330" y="-2073710"/>
            <a:ext cx="5041299" cy="50412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31</a:t>
            </a:r>
          </a:p>
        </p:txBody>
      </p:sp>
      <p:sp>
        <p:nvSpPr>
          <p:cNvPr id="14" name="TextBox 14"/>
          <p:cNvSpPr txBox="1"/>
          <p:nvPr/>
        </p:nvSpPr>
        <p:spPr>
          <a:xfrm>
            <a:off x="1028700" y="5354889"/>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Time series data often contain noise and outliers that can significantly impact model accuracy</a:t>
            </a:r>
          </a:p>
        </p:txBody>
      </p:sp>
      <p:sp>
        <p:nvSpPr>
          <p:cNvPr id="15" name="TextBox 15"/>
          <p:cNvSpPr txBox="1"/>
          <p:nvPr/>
        </p:nvSpPr>
        <p:spPr>
          <a:xfrm>
            <a:off x="9759494" y="5354889"/>
            <a:ext cx="7317139" cy="272025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Modeling non-stationary data is challenging as traditional time series models assume stationarity. </a:t>
            </a:r>
          </a:p>
        </p:txBody>
      </p:sp>
      <p:sp>
        <p:nvSpPr>
          <p:cNvPr id="16" name="TextBox 16"/>
          <p:cNvSpPr txBox="1"/>
          <p:nvPr/>
        </p:nvSpPr>
        <p:spPr>
          <a:xfrm>
            <a:off x="1028700" y="4137683"/>
            <a:ext cx="7265678"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01. Noise and Outliers</a:t>
            </a:r>
          </a:p>
        </p:txBody>
      </p:sp>
      <p:sp>
        <p:nvSpPr>
          <p:cNvPr id="17" name="TextBox 17"/>
          <p:cNvSpPr txBox="1"/>
          <p:nvPr/>
        </p:nvSpPr>
        <p:spPr>
          <a:xfrm>
            <a:off x="9989839" y="4305996"/>
            <a:ext cx="7086794"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02. Non-Stationarity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05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32</a:t>
            </a:r>
          </a:p>
        </p:txBody>
      </p:sp>
      <p:sp>
        <p:nvSpPr>
          <p:cNvPr id="13" name="TextBox 13"/>
          <p:cNvSpPr txBox="1"/>
          <p:nvPr/>
        </p:nvSpPr>
        <p:spPr>
          <a:xfrm>
            <a:off x="1381658" y="6037194"/>
            <a:ext cx="7317139" cy="203447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Time series data can suffer from missing values, irregular sampling intervals, or data gaps. </a:t>
            </a:r>
          </a:p>
        </p:txBody>
      </p:sp>
      <p:sp>
        <p:nvSpPr>
          <p:cNvPr id="14" name="TextBox 14"/>
          <p:cNvSpPr txBox="1"/>
          <p:nvPr/>
        </p:nvSpPr>
        <p:spPr>
          <a:xfrm>
            <a:off x="10432180" y="5428568"/>
            <a:ext cx="7317139" cy="3406038"/>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Overfitting occurs when a model captures noise or irrelevant patterns in the training data, resulting in poor performance on unseen data. </a:t>
            </a:r>
          </a:p>
        </p:txBody>
      </p:sp>
      <p:sp>
        <p:nvSpPr>
          <p:cNvPr id="15" name="TextBox 15"/>
          <p:cNvSpPr txBox="1"/>
          <p:nvPr/>
        </p:nvSpPr>
        <p:spPr>
          <a:xfrm>
            <a:off x="778299" y="4110846"/>
            <a:ext cx="8356428" cy="1704218"/>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03. Data Sparsity and </a:t>
            </a:r>
          </a:p>
          <a:p>
            <a:pPr algn="ctr">
              <a:lnSpc>
                <a:spcPts val="6859"/>
              </a:lnSpc>
            </a:pPr>
            <a:r>
              <a:rPr lang="en-US" sz="4899">
                <a:solidFill>
                  <a:srgbClr val="004AAD"/>
                </a:solidFill>
                <a:latin typeface="Nunito Sans Semi-Bold"/>
              </a:rPr>
              <a:t>Missing Values</a:t>
            </a:r>
          </a:p>
        </p:txBody>
      </p:sp>
      <p:sp>
        <p:nvSpPr>
          <p:cNvPr id="16" name="TextBox 16"/>
          <p:cNvSpPr txBox="1"/>
          <p:nvPr/>
        </p:nvSpPr>
        <p:spPr>
          <a:xfrm>
            <a:off x="10422907" y="4240834"/>
            <a:ext cx="7086794"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04. Overfitting</a:t>
            </a:r>
          </a:p>
        </p:txBody>
      </p:sp>
      <p:sp>
        <p:nvSpPr>
          <p:cNvPr id="17" name="TextBox 17"/>
          <p:cNvSpPr txBox="1"/>
          <p:nvPr/>
        </p:nvSpPr>
        <p:spPr>
          <a:xfrm>
            <a:off x="1682231" y="1110673"/>
            <a:ext cx="14923538"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Challenges &amp; Limitation </a:t>
            </a:r>
          </a:p>
          <a:p>
            <a:pPr algn="ctr">
              <a:lnSpc>
                <a:spcPts val="11200"/>
              </a:lnSpc>
            </a:pPr>
            <a:r>
              <a:rPr lang="en-US" sz="8000">
                <a:solidFill>
                  <a:srgbClr val="004AAD"/>
                </a:solidFill>
                <a:latin typeface="Nunito Sans Heavy"/>
              </a:rPr>
              <a:t>of Time Series Analysis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33</a:t>
            </a:r>
          </a:p>
        </p:txBody>
      </p:sp>
      <p:sp>
        <p:nvSpPr>
          <p:cNvPr id="13" name="TextBox 13"/>
          <p:cNvSpPr txBox="1"/>
          <p:nvPr/>
        </p:nvSpPr>
        <p:spPr>
          <a:xfrm>
            <a:off x="1099086" y="6298769"/>
            <a:ext cx="7317139" cy="2034479"/>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Predicting too far into the future in time series analysis can result in less accurate forecasts.</a:t>
            </a:r>
          </a:p>
        </p:txBody>
      </p:sp>
      <p:sp>
        <p:nvSpPr>
          <p:cNvPr id="14" name="TextBox 14"/>
          <p:cNvSpPr txBox="1"/>
          <p:nvPr/>
        </p:nvSpPr>
        <p:spPr>
          <a:xfrm>
            <a:off x="9829880" y="5612990"/>
            <a:ext cx="7317139" cy="3406038"/>
          </a:xfrm>
          <a:prstGeom prst="rect">
            <a:avLst/>
          </a:prstGeom>
        </p:spPr>
        <p:txBody>
          <a:bodyPr lIns="0" tIns="0" rIns="0" bIns="0" rtlCol="0" anchor="t">
            <a:spAutoFit/>
          </a:bodyPr>
          <a:lstStyle/>
          <a:p>
            <a:pPr algn="ctr">
              <a:lnSpc>
                <a:spcPts val="5459"/>
              </a:lnSpc>
            </a:pPr>
            <a:r>
              <a:rPr lang="en-US" sz="3900">
                <a:solidFill>
                  <a:srgbClr val="000000"/>
                </a:solidFill>
                <a:latin typeface="Nunito Sans"/>
              </a:rPr>
              <a:t>The accuracy and reliability of time series models heavily depend on the quality, consistency, and completeness of the input data.  </a:t>
            </a:r>
          </a:p>
        </p:txBody>
      </p:sp>
      <p:sp>
        <p:nvSpPr>
          <p:cNvPr id="15" name="TextBox 15"/>
          <p:cNvSpPr txBox="1"/>
          <p:nvPr/>
        </p:nvSpPr>
        <p:spPr>
          <a:xfrm>
            <a:off x="482320" y="4220526"/>
            <a:ext cx="8180092" cy="1704218"/>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05. Limited Look-Ahead Accuracy</a:t>
            </a:r>
          </a:p>
        </p:txBody>
      </p:sp>
      <p:sp>
        <p:nvSpPr>
          <p:cNvPr id="16" name="TextBox 16"/>
          <p:cNvSpPr txBox="1"/>
          <p:nvPr/>
        </p:nvSpPr>
        <p:spPr>
          <a:xfrm>
            <a:off x="9281339" y="4282756"/>
            <a:ext cx="8414221" cy="837504"/>
          </a:xfrm>
          <a:prstGeom prst="rect">
            <a:avLst/>
          </a:prstGeom>
        </p:spPr>
        <p:txBody>
          <a:bodyPr lIns="0" tIns="0" rIns="0" bIns="0" rtlCol="0" anchor="t">
            <a:spAutoFit/>
          </a:bodyPr>
          <a:lstStyle/>
          <a:p>
            <a:pPr algn="ctr">
              <a:lnSpc>
                <a:spcPts val="6859"/>
              </a:lnSpc>
            </a:pPr>
            <a:r>
              <a:rPr lang="en-US" sz="4899">
                <a:solidFill>
                  <a:srgbClr val="004AAD"/>
                </a:solidFill>
                <a:latin typeface="Nunito Sans Semi-Bold"/>
              </a:rPr>
              <a:t>06. Data Quality Dependency</a:t>
            </a:r>
          </a:p>
        </p:txBody>
      </p:sp>
      <p:sp>
        <p:nvSpPr>
          <p:cNvPr id="17" name="TextBox 17"/>
          <p:cNvSpPr txBox="1"/>
          <p:nvPr/>
        </p:nvSpPr>
        <p:spPr>
          <a:xfrm>
            <a:off x="1682231" y="1110673"/>
            <a:ext cx="14923538"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Challenges &amp; Limitation </a:t>
            </a:r>
          </a:p>
          <a:p>
            <a:pPr algn="ctr">
              <a:lnSpc>
                <a:spcPts val="11200"/>
              </a:lnSpc>
            </a:pPr>
            <a:r>
              <a:rPr lang="en-US" sz="8000">
                <a:solidFill>
                  <a:srgbClr val="004AAD"/>
                </a:solidFill>
                <a:latin typeface="Nunito Sans Heavy"/>
              </a:rPr>
              <a:t>of Time Series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273691" y="401122"/>
            <a:ext cx="11740619"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Future Trends in </a:t>
            </a:r>
          </a:p>
          <a:p>
            <a:pPr algn="ctr">
              <a:lnSpc>
                <a:spcPts val="11200"/>
              </a:lnSpc>
            </a:pPr>
            <a:r>
              <a:rPr lang="en-US" sz="8000">
                <a:solidFill>
                  <a:srgbClr val="004AAD"/>
                </a:solidFill>
                <a:latin typeface="Nunito Sans Heavy"/>
              </a:rPr>
              <a:t>Time Series Analysis</a:t>
            </a:r>
          </a:p>
        </p:txBody>
      </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34</a:t>
            </a:r>
          </a:p>
        </p:txBody>
      </p:sp>
      <p:sp>
        <p:nvSpPr>
          <p:cNvPr id="14" name="TextBox 14"/>
          <p:cNvSpPr txBox="1"/>
          <p:nvPr/>
        </p:nvSpPr>
        <p:spPr>
          <a:xfrm>
            <a:off x="2431862" y="3405819"/>
            <a:ext cx="14356125" cy="1596591"/>
          </a:xfrm>
          <a:prstGeom prst="rect">
            <a:avLst/>
          </a:prstGeom>
        </p:spPr>
        <p:txBody>
          <a:bodyPr lIns="0" tIns="0" rIns="0" bIns="0" rtlCol="0" anchor="t">
            <a:spAutoFit/>
          </a:bodyPr>
          <a:lstStyle/>
          <a:p>
            <a:pPr algn="just">
              <a:lnSpc>
                <a:spcPts val="4200"/>
              </a:lnSpc>
            </a:pPr>
            <a:r>
              <a:rPr lang="en-US" sz="3000" dirty="0">
                <a:solidFill>
                  <a:srgbClr val="004AAD"/>
                </a:solidFill>
                <a:latin typeface="Nunito Sans Bold"/>
              </a:rPr>
              <a:t>Integration of Deep Learning for Time Series: </a:t>
            </a:r>
            <a:r>
              <a:rPr lang="en-US" sz="3000" dirty="0">
                <a:solidFill>
                  <a:srgbClr val="000000"/>
                </a:solidFill>
                <a:latin typeface="Nunito Sans"/>
              </a:rPr>
              <a:t>Deep learning models, such as recurrent neural networks (RNNs), long short-term memory networks can capture intricate temporal dependencies and patterns, enhancing prediction accuracy. </a:t>
            </a:r>
          </a:p>
        </p:txBody>
      </p:sp>
      <p:sp>
        <p:nvSpPr>
          <p:cNvPr id="15" name="TextBox 15"/>
          <p:cNvSpPr txBox="1"/>
          <p:nvPr/>
        </p:nvSpPr>
        <p:spPr>
          <a:xfrm>
            <a:off x="2431862" y="5646925"/>
            <a:ext cx="14356125" cy="1581148"/>
          </a:xfrm>
          <a:prstGeom prst="rect">
            <a:avLst/>
          </a:prstGeom>
        </p:spPr>
        <p:txBody>
          <a:bodyPr lIns="0" tIns="0" rIns="0" bIns="0" rtlCol="0" anchor="t">
            <a:spAutoFit/>
          </a:bodyPr>
          <a:lstStyle/>
          <a:p>
            <a:pPr algn="just">
              <a:lnSpc>
                <a:spcPts val="4200"/>
              </a:lnSpc>
            </a:pPr>
            <a:r>
              <a:rPr lang="en-US" sz="3000">
                <a:solidFill>
                  <a:srgbClr val="004AAD"/>
                </a:solidFill>
                <a:latin typeface="Nunito Sans Bold"/>
              </a:rPr>
              <a:t>Hybrid Models and Ensemble Learning: </a:t>
            </a:r>
            <a:r>
              <a:rPr lang="en-US" sz="3000">
                <a:solidFill>
                  <a:srgbClr val="000000"/>
                </a:solidFill>
                <a:latin typeface="Nunito Sans"/>
              </a:rPr>
              <a:t>Combining the strengths of different models into hybrid models or leveraging ensemble learning techniques can potentially improve forecasting performance .</a:t>
            </a:r>
          </a:p>
        </p:txBody>
      </p:sp>
      <p:sp>
        <p:nvSpPr>
          <p:cNvPr id="16" name="TextBox 16"/>
          <p:cNvSpPr txBox="1"/>
          <p:nvPr/>
        </p:nvSpPr>
        <p:spPr>
          <a:xfrm>
            <a:off x="2431862" y="7978457"/>
            <a:ext cx="14356125" cy="1057982"/>
          </a:xfrm>
          <a:prstGeom prst="rect">
            <a:avLst/>
          </a:prstGeom>
        </p:spPr>
        <p:txBody>
          <a:bodyPr lIns="0" tIns="0" rIns="0" bIns="0" rtlCol="0" anchor="t">
            <a:spAutoFit/>
          </a:bodyPr>
          <a:lstStyle/>
          <a:p>
            <a:pPr algn="just">
              <a:lnSpc>
                <a:spcPts val="4200"/>
              </a:lnSpc>
            </a:pPr>
            <a:r>
              <a:rPr lang="en-US" sz="3000" dirty="0">
                <a:solidFill>
                  <a:srgbClr val="004AAD"/>
                </a:solidFill>
                <a:latin typeface="Nunito Sans Bold"/>
              </a:rPr>
              <a:t>Integration of Domain Knowledge: </a:t>
            </a:r>
            <a:r>
              <a:rPr lang="en-US" sz="3000" dirty="0">
                <a:solidFill>
                  <a:srgbClr val="000000"/>
                </a:solidFill>
                <a:latin typeface="Nunito Sans"/>
              </a:rPr>
              <a:t>Incorporating domain-specific knowledge into time series analysis will be crucial.</a:t>
            </a:r>
          </a:p>
        </p:txBody>
      </p:sp>
      <p:sp>
        <p:nvSpPr>
          <p:cNvPr id="17" name="TextBox 17"/>
          <p:cNvSpPr txBox="1"/>
          <p:nvPr/>
        </p:nvSpPr>
        <p:spPr>
          <a:xfrm>
            <a:off x="1028700" y="3630290"/>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01</a:t>
            </a:r>
          </a:p>
        </p:txBody>
      </p:sp>
      <p:sp>
        <p:nvSpPr>
          <p:cNvPr id="18" name="TextBox 18"/>
          <p:cNvSpPr txBox="1"/>
          <p:nvPr/>
        </p:nvSpPr>
        <p:spPr>
          <a:xfrm>
            <a:off x="1028700" y="5891082"/>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02</a:t>
            </a:r>
          </a:p>
        </p:txBody>
      </p:sp>
      <p:sp>
        <p:nvSpPr>
          <p:cNvPr id="19" name="TextBox 19"/>
          <p:cNvSpPr txBox="1"/>
          <p:nvPr/>
        </p:nvSpPr>
        <p:spPr>
          <a:xfrm>
            <a:off x="1028700" y="7921307"/>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35</a:t>
            </a:r>
          </a:p>
        </p:txBody>
      </p:sp>
      <p:sp>
        <p:nvSpPr>
          <p:cNvPr id="13" name="TextBox 13"/>
          <p:cNvSpPr txBox="1"/>
          <p:nvPr/>
        </p:nvSpPr>
        <p:spPr>
          <a:xfrm>
            <a:off x="2431862" y="3687440"/>
            <a:ext cx="14356125" cy="1057982"/>
          </a:xfrm>
          <a:prstGeom prst="rect">
            <a:avLst/>
          </a:prstGeom>
        </p:spPr>
        <p:txBody>
          <a:bodyPr lIns="0" tIns="0" rIns="0" bIns="0" rtlCol="0" anchor="t">
            <a:spAutoFit/>
          </a:bodyPr>
          <a:lstStyle/>
          <a:p>
            <a:pPr algn="just">
              <a:lnSpc>
                <a:spcPts val="4200"/>
              </a:lnSpc>
            </a:pPr>
            <a:r>
              <a:rPr lang="en-US" sz="3000" dirty="0">
                <a:solidFill>
                  <a:srgbClr val="004AAD"/>
                </a:solidFill>
                <a:latin typeface="Nunito Sans Bold"/>
              </a:rPr>
              <a:t>Automated Time Series Analysis: </a:t>
            </a:r>
            <a:r>
              <a:rPr lang="en-US" sz="3000" dirty="0">
                <a:solidFill>
                  <a:srgbClr val="000000"/>
                </a:solidFill>
                <a:latin typeface="Nunito Sans"/>
              </a:rPr>
              <a:t>The future will likely witness the development of automated platforms and tools that can handle end-to-end time series analysis.</a:t>
            </a:r>
          </a:p>
        </p:txBody>
      </p:sp>
      <p:sp>
        <p:nvSpPr>
          <p:cNvPr id="14" name="TextBox 14"/>
          <p:cNvSpPr txBox="1"/>
          <p:nvPr/>
        </p:nvSpPr>
        <p:spPr>
          <a:xfrm>
            <a:off x="2431862" y="5646925"/>
            <a:ext cx="14356125" cy="1581148"/>
          </a:xfrm>
          <a:prstGeom prst="rect">
            <a:avLst/>
          </a:prstGeom>
        </p:spPr>
        <p:txBody>
          <a:bodyPr lIns="0" tIns="0" rIns="0" bIns="0" rtlCol="0" anchor="t">
            <a:spAutoFit/>
          </a:bodyPr>
          <a:lstStyle/>
          <a:p>
            <a:pPr algn="just">
              <a:lnSpc>
                <a:spcPts val="4200"/>
              </a:lnSpc>
            </a:pPr>
            <a:r>
              <a:rPr lang="en-US" sz="3000">
                <a:solidFill>
                  <a:srgbClr val="004AAD"/>
                </a:solidFill>
                <a:latin typeface="Nunito Sans Bold"/>
              </a:rPr>
              <a:t>Handling Non-Traditional Data Types: </a:t>
            </a:r>
            <a:r>
              <a:rPr lang="en-US" sz="3000">
                <a:solidFill>
                  <a:srgbClr val="000000"/>
                </a:solidFill>
                <a:latin typeface="Nunito Sans"/>
              </a:rPr>
              <a:t>Time series analysis will extend to diverse data types beyond traditional numerical time series, including text, image, and sensor data.</a:t>
            </a:r>
          </a:p>
        </p:txBody>
      </p:sp>
      <p:sp>
        <p:nvSpPr>
          <p:cNvPr id="15" name="TextBox 15"/>
          <p:cNvSpPr txBox="1"/>
          <p:nvPr/>
        </p:nvSpPr>
        <p:spPr>
          <a:xfrm>
            <a:off x="2431862" y="7978457"/>
            <a:ext cx="14356125" cy="1047748"/>
          </a:xfrm>
          <a:prstGeom prst="rect">
            <a:avLst/>
          </a:prstGeom>
        </p:spPr>
        <p:txBody>
          <a:bodyPr lIns="0" tIns="0" rIns="0" bIns="0" rtlCol="0" anchor="t">
            <a:spAutoFit/>
          </a:bodyPr>
          <a:lstStyle/>
          <a:p>
            <a:pPr algn="just">
              <a:lnSpc>
                <a:spcPts val="4200"/>
              </a:lnSpc>
            </a:pPr>
            <a:r>
              <a:rPr lang="en-US" sz="3000">
                <a:solidFill>
                  <a:srgbClr val="004AAD"/>
                </a:solidFill>
                <a:latin typeface="Nunito Sans Bold"/>
              </a:rPr>
              <a:t>Time Series Anomaly Detection:</a:t>
            </a:r>
            <a:r>
              <a:rPr lang="en-US" sz="3000">
                <a:solidFill>
                  <a:srgbClr val="000000"/>
                </a:solidFill>
                <a:latin typeface="Nunito Sans"/>
              </a:rPr>
              <a:t> Advanced anomaly detection techniques within time series data will be a growing trend. </a:t>
            </a:r>
          </a:p>
        </p:txBody>
      </p:sp>
      <p:sp>
        <p:nvSpPr>
          <p:cNvPr id="16" name="TextBox 16"/>
          <p:cNvSpPr txBox="1"/>
          <p:nvPr/>
        </p:nvSpPr>
        <p:spPr>
          <a:xfrm>
            <a:off x="1028700" y="3630290"/>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04</a:t>
            </a:r>
          </a:p>
        </p:txBody>
      </p:sp>
      <p:sp>
        <p:nvSpPr>
          <p:cNvPr id="17" name="TextBox 17"/>
          <p:cNvSpPr txBox="1"/>
          <p:nvPr/>
        </p:nvSpPr>
        <p:spPr>
          <a:xfrm>
            <a:off x="1028700" y="5891082"/>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05</a:t>
            </a:r>
          </a:p>
        </p:txBody>
      </p:sp>
      <p:sp>
        <p:nvSpPr>
          <p:cNvPr id="18" name="TextBox 18"/>
          <p:cNvSpPr txBox="1"/>
          <p:nvPr/>
        </p:nvSpPr>
        <p:spPr>
          <a:xfrm>
            <a:off x="1028700" y="7921307"/>
            <a:ext cx="1155512" cy="1035685"/>
          </a:xfrm>
          <a:prstGeom prst="rect">
            <a:avLst/>
          </a:prstGeom>
        </p:spPr>
        <p:txBody>
          <a:bodyPr lIns="0" tIns="0" rIns="0" bIns="0" rtlCol="0" anchor="t">
            <a:spAutoFit/>
          </a:bodyPr>
          <a:lstStyle/>
          <a:p>
            <a:pPr algn="ctr">
              <a:lnSpc>
                <a:spcPts val="8539"/>
              </a:lnSpc>
            </a:pPr>
            <a:r>
              <a:rPr lang="en-US" sz="6099">
                <a:solidFill>
                  <a:srgbClr val="004AAD"/>
                </a:solidFill>
                <a:latin typeface="Nunito Sans Semi-Bold"/>
              </a:rPr>
              <a:t>06</a:t>
            </a:r>
          </a:p>
        </p:txBody>
      </p:sp>
      <p:sp>
        <p:nvSpPr>
          <p:cNvPr id="19" name="TextBox 19"/>
          <p:cNvSpPr txBox="1"/>
          <p:nvPr/>
        </p:nvSpPr>
        <p:spPr>
          <a:xfrm>
            <a:off x="3273691" y="401122"/>
            <a:ext cx="11740619" cy="2797093"/>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Future Trends in </a:t>
            </a:r>
          </a:p>
          <a:p>
            <a:pPr algn="ctr">
              <a:lnSpc>
                <a:spcPts val="11200"/>
              </a:lnSpc>
            </a:pPr>
            <a:r>
              <a:rPr lang="en-US" sz="8000">
                <a:solidFill>
                  <a:srgbClr val="004AAD"/>
                </a:solidFill>
                <a:latin typeface="Nunito Sans Heavy"/>
              </a:rPr>
              <a:t>Time Series Analysis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3273691" y="1718706"/>
            <a:ext cx="11740619" cy="137794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Conclusion</a:t>
            </a:r>
          </a:p>
        </p:txBody>
      </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36</a:t>
            </a:r>
          </a:p>
        </p:txBody>
      </p:sp>
      <p:sp>
        <p:nvSpPr>
          <p:cNvPr id="14" name="TextBox 14"/>
          <p:cNvSpPr txBox="1"/>
          <p:nvPr/>
        </p:nvSpPr>
        <p:spPr>
          <a:xfrm>
            <a:off x="2065716" y="3594968"/>
            <a:ext cx="14627071" cy="6321602"/>
          </a:xfrm>
          <a:prstGeom prst="rect">
            <a:avLst/>
          </a:prstGeom>
        </p:spPr>
        <p:txBody>
          <a:bodyPr lIns="0" tIns="0" rIns="0" bIns="0" rtlCol="0" anchor="t">
            <a:spAutoFit/>
          </a:bodyPr>
          <a:lstStyle/>
          <a:p>
            <a:pPr algn="just">
              <a:lnSpc>
                <a:spcPts val="5459"/>
              </a:lnSpc>
            </a:pPr>
            <a:r>
              <a:rPr lang="en-US" sz="3899" dirty="0">
                <a:solidFill>
                  <a:srgbClr val="000000"/>
                </a:solidFill>
                <a:latin typeface="Nunito Sans"/>
              </a:rPr>
              <a:t>Time Series Analysis is a powerful analytical technique that provides valuable insights into trends, patterns, and behaviors hidden within sequential data. Understanding and accurately predicting future values based on historical observations are vital for informed decision-making across a spectrum of industries and domains. Mastering Time Series Analysis equips us with the ability to harness the past to better anticipate the future. </a:t>
            </a:r>
          </a:p>
          <a:p>
            <a:pPr algn="just">
              <a:lnSpc>
                <a:spcPts val="5459"/>
              </a:lnSpc>
            </a:pPr>
            <a:endParaRPr lang="en-US" sz="3899" dirty="0">
              <a:solidFill>
                <a:srgbClr val="000000"/>
              </a:solidFill>
              <a:latin typeface="Nunito Sans"/>
            </a:endParaRPr>
          </a:p>
          <a:p>
            <a:pPr algn="just">
              <a:lnSpc>
                <a:spcPts val="5459"/>
              </a:lnSpc>
            </a:pPr>
            <a:endParaRPr lang="en-US" sz="3899" dirty="0">
              <a:solidFill>
                <a:srgbClr val="000000"/>
              </a:solidFill>
              <a:latin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0" y="5862840"/>
            <a:ext cx="47625" cy="4424160"/>
          </a:xfrm>
          <a:custGeom>
            <a:avLst/>
            <a:gdLst/>
            <a:ahLst/>
            <a:cxnLst/>
            <a:rect l="l" t="t" r="r" b="b"/>
            <a:pathLst>
              <a:path w="47625" h="4424160">
                <a:moveTo>
                  <a:pt x="0" y="0"/>
                </a:moveTo>
                <a:lnTo>
                  <a:pt x="47625" y="0"/>
                </a:lnTo>
                <a:lnTo>
                  <a:pt x="47625" y="4424160"/>
                </a:lnTo>
                <a:lnTo>
                  <a:pt x="0" y="4424160"/>
                </a:lnTo>
                <a:lnTo>
                  <a:pt x="0" y="0"/>
                </a:lnTo>
                <a:close/>
              </a:path>
            </a:pathLst>
          </a:custGeom>
          <a:blipFill>
            <a:blip r:embed="rId4"/>
            <a:stretch>
              <a:fillRect l="-1024690" t="-13" r="-21067780" b="-13"/>
            </a:stretch>
          </a:blipFill>
        </p:spPr>
        <p:txBody>
          <a:bodyPr/>
          <a:lstStyle/>
          <a:p>
            <a:endParaRPr lang="en-US"/>
          </a:p>
        </p:txBody>
      </p:sp>
      <p:sp>
        <p:nvSpPr>
          <p:cNvPr id="13" name="Freeform 13"/>
          <p:cNvSpPr/>
          <p:nvPr/>
        </p:nvSpPr>
        <p:spPr>
          <a:xfrm>
            <a:off x="4496237" y="5862840"/>
            <a:ext cx="9295526" cy="5319196"/>
          </a:xfrm>
          <a:custGeom>
            <a:avLst/>
            <a:gdLst/>
            <a:ahLst/>
            <a:cxnLst/>
            <a:rect l="l" t="t" r="r" b="b"/>
            <a:pathLst>
              <a:path w="9295526" h="5319196">
                <a:moveTo>
                  <a:pt x="0" y="0"/>
                </a:moveTo>
                <a:lnTo>
                  <a:pt x="9295526" y="0"/>
                </a:lnTo>
                <a:lnTo>
                  <a:pt x="9295526" y="5319196"/>
                </a:lnTo>
                <a:lnTo>
                  <a:pt x="0" y="5319196"/>
                </a:lnTo>
                <a:lnTo>
                  <a:pt x="0" y="0"/>
                </a:lnTo>
                <a:close/>
              </a:path>
            </a:pathLst>
          </a:custGeom>
          <a:blipFill>
            <a:blip r:embed="rId5"/>
            <a:stretch>
              <a:fillRect t="-16826"/>
            </a:stretch>
          </a:blipFill>
        </p:spPr>
        <p:txBody>
          <a:bodyPr/>
          <a:lstStyle/>
          <a:p>
            <a:endParaRPr lang="en-US"/>
          </a:p>
        </p:txBody>
      </p:sp>
      <p:sp>
        <p:nvSpPr>
          <p:cNvPr id="14" name="TextBox 14"/>
          <p:cNvSpPr txBox="1"/>
          <p:nvPr/>
        </p:nvSpPr>
        <p:spPr>
          <a:xfrm>
            <a:off x="411934" y="502681"/>
            <a:ext cx="1939447"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01</a:t>
            </a:r>
          </a:p>
        </p:txBody>
      </p:sp>
      <p:sp>
        <p:nvSpPr>
          <p:cNvPr id="15" name="TextBox 15"/>
          <p:cNvSpPr txBox="1"/>
          <p:nvPr/>
        </p:nvSpPr>
        <p:spPr>
          <a:xfrm>
            <a:off x="3545581" y="1120219"/>
            <a:ext cx="12861218" cy="1368426"/>
          </a:xfrm>
          <a:prstGeom prst="rect">
            <a:avLst/>
          </a:prstGeom>
        </p:spPr>
        <p:txBody>
          <a:bodyPr lIns="0" tIns="0" rIns="0" bIns="0" rtlCol="0" anchor="t">
            <a:spAutoFit/>
          </a:bodyPr>
          <a:lstStyle/>
          <a:p>
            <a:pPr algn="ctr">
              <a:lnSpc>
                <a:spcPts val="11199"/>
              </a:lnSpc>
            </a:pPr>
            <a:r>
              <a:rPr lang="en-US" sz="7999">
                <a:solidFill>
                  <a:srgbClr val="004AAD"/>
                </a:solidFill>
                <a:latin typeface="Nunito Sans Heavy"/>
              </a:rPr>
              <a:t>What is Time Series ?</a:t>
            </a:r>
          </a:p>
        </p:txBody>
      </p:sp>
      <p:sp>
        <p:nvSpPr>
          <p:cNvPr id="16" name="TextBox 16"/>
          <p:cNvSpPr txBox="1"/>
          <p:nvPr/>
        </p:nvSpPr>
        <p:spPr>
          <a:xfrm>
            <a:off x="1381658" y="2900914"/>
            <a:ext cx="15524685" cy="2784475"/>
          </a:xfrm>
          <a:prstGeom prst="rect">
            <a:avLst/>
          </a:prstGeom>
        </p:spPr>
        <p:txBody>
          <a:bodyPr lIns="0" tIns="0" rIns="0" bIns="0" rtlCol="0" anchor="t">
            <a:spAutoFit/>
          </a:bodyPr>
          <a:lstStyle/>
          <a:p>
            <a:pPr algn="ctr">
              <a:lnSpc>
                <a:spcPts val="5599"/>
              </a:lnSpc>
            </a:pPr>
            <a:r>
              <a:rPr lang="en-US" sz="3999" dirty="0">
                <a:solidFill>
                  <a:srgbClr val="000000"/>
                </a:solidFill>
                <a:latin typeface="Nunito Sans"/>
              </a:rPr>
              <a:t>A time series is a set of observation taken at specified times, usually at ‘equal intervals’. Mathematically a time series is defined by the values Y1, Y2…of a variable Y at times t1, t2…. Thus, </a:t>
            </a:r>
          </a:p>
          <a:p>
            <a:pPr algn="ctr">
              <a:lnSpc>
                <a:spcPts val="5599"/>
              </a:lnSpc>
            </a:pPr>
            <a:r>
              <a:rPr lang="en-US" sz="3999" dirty="0">
                <a:solidFill>
                  <a:srgbClr val="000000"/>
                </a:solidFill>
                <a:latin typeface="Nunito Sans"/>
              </a:rPr>
              <a:t>Y= F(t)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009755"/>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189865" y="3870881"/>
            <a:ext cx="8730673" cy="2545237"/>
            <a:chOff x="0" y="0"/>
            <a:chExt cx="2299437" cy="670351"/>
          </a:xfrm>
        </p:grpSpPr>
        <p:sp>
          <p:nvSpPr>
            <p:cNvPr id="10" name="Freeform 10"/>
            <p:cNvSpPr/>
            <p:nvPr/>
          </p:nvSpPr>
          <p:spPr>
            <a:xfrm>
              <a:off x="0" y="0"/>
              <a:ext cx="2299437" cy="670351"/>
            </a:xfrm>
            <a:custGeom>
              <a:avLst/>
              <a:gdLst/>
              <a:ahLst/>
              <a:cxnLst/>
              <a:rect l="l" t="t" r="r" b="b"/>
              <a:pathLst>
                <a:path w="2299437" h="670351">
                  <a:moveTo>
                    <a:pt x="0" y="0"/>
                  </a:moveTo>
                  <a:lnTo>
                    <a:pt x="2299437" y="0"/>
                  </a:lnTo>
                  <a:lnTo>
                    <a:pt x="2299437" y="670351"/>
                  </a:lnTo>
                  <a:lnTo>
                    <a:pt x="0" y="670351"/>
                  </a:lnTo>
                  <a:close/>
                </a:path>
              </a:pathLst>
            </a:custGeom>
            <a:solidFill>
              <a:srgbClr val="004AAD"/>
            </a:solidFill>
          </p:spPr>
          <p:txBody>
            <a:bodyPr/>
            <a:lstStyle/>
            <a:p>
              <a:endParaRPr lang="en-US"/>
            </a:p>
          </p:txBody>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983739" y="4352353"/>
            <a:ext cx="5557069" cy="137794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Reference</a:t>
            </a:r>
          </a:p>
        </p:txBody>
      </p:sp>
      <p:sp>
        <p:nvSpPr>
          <p:cNvPr id="13" name="TextBox 13"/>
          <p:cNvSpPr txBox="1"/>
          <p:nvPr/>
        </p:nvSpPr>
        <p:spPr>
          <a:xfrm>
            <a:off x="8784556" y="886063"/>
            <a:ext cx="8474744" cy="1047750"/>
          </a:xfrm>
          <a:prstGeom prst="rect">
            <a:avLst/>
          </a:prstGeom>
        </p:spPr>
        <p:txBody>
          <a:bodyPr lIns="0" tIns="0" rIns="0" bIns="0" rtlCol="0" anchor="t">
            <a:spAutoFit/>
          </a:bodyPr>
          <a:lstStyle/>
          <a:p>
            <a:pPr>
              <a:lnSpc>
                <a:spcPts val="4200"/>
              </a:lnSpc>
            </a:pPr>
            <a:r>
              <a:rPr lang="en-US" sz="2640" u="sng" dirty="0">
                <a:solidFill>
                  <a:srgbClr val="000000"/>
                </a:solidFill>
                <a:latin typeface="Nunito Sans"/>
              </a:rPr>
              <a:t>https</a:t>
            </a:r>
            <a:r>
              <a:rPr lang="en-US" sz="3000" u="sng" dirty="0">
                <a:solidFill>
                  <a:srgbClr val="000000"/>
                </a:solidFill>
                <a:latin typeface="Nunito Sans"/>
              </a:rPr>
              <a:t>://www.quirks.com/articles/time-series-analysis-what-it-is-and-what-it-does</a:t>
            </a:r>
          </a:p>
        </p:txBody>
      </p:sp>
      <p:sp>
        <p:nvSpPr>
          <p:cNvPr id="14" name="TextBox 14"/>
          <p:cNvSpPr txBox="1"/>
          <p:nvPr/>
        </p:nvSpPr>
        <p:spPr>
          <a:xfrm>
            <a:off x="8784556" y="2221473"/>
            <a:ext cx="8474744" cy="1380856"/>
          </a:xfrm>
          <a:prstGeom prst="rect">
            <a:avLst/>
          </a:prstGeom>
        </p:spPr>
        <p:txBody>
          <a:bodyPr lIns="0" tIns="0" rIns="0" bIns="0" rtlCol="0" anchor="t">
            <a:spAutoFit/>
          </a:bodyPr>
          <a:lstStyle/>
          <a:p>
            <a:pPr>
              <a:lnSpc>
                <a:spcPts val="3689"/>
              </a:lnSpc>
            </a:pPr>
            <a:r>
              <a:rPr lang="en-US" sz="2635" dirty="0">
                <a:solidFill>
                  <a:srgbClr val="000000"/>
                </a:solidFill>
                <a:latin typeface="Nunito Sans"/>
              </a:rPr>
              <a:t>h</a:t>
            </a:r>
            <a:r>
              <a:rPr lang="en-US" sz="2635" u="sng" dirty="0">
                <a:solidFill>
                  <a:srgbClr val="000000"/>
                </a:solidFill>
                <a:latin typeface="Nunito Sans"/>
              </a:rPr>
              <a:t>ttps://www.analyticssteps.com/blogs/introduction-time-series-analysis-time-series-forecasting-machine-learning-methods-models</a:t>
            </a:r>
          </a:p>
        </p:txBody>
      </p:sp>
      <p:sp>
        <p:nvSpPr>
          <p:cNvPr id="15" name="TextBox 15"/>
          <p:cNvSpPr txBox="1"/>
          <p:nvPr/>
        </p:nvSpPr>
        <p:spPr>
          <a:xfrm>
            <a:off x="8784556" y="3870336"/>
            <a:ext cx="8799777" cy="1194814"/>
          </a:xfrm>
          <a:prstGeom prst="rect">
            <a:avLst/>
          </a:prstGeom>
        </p:spPr>
        <p:txBody>
          <a:bodyPr lIns="0" tIns="0" rIns="0" bIns="0" rtlCol="0" anchor="t">
            <a:spAutoFit/>
          </a:bodyPr>
          <a:lstStyle/>
          <a:p>
            <a:pPr>
              <a:lnSpc>
                <a:spcPts val="3072"/>
              </a:lnSpc>
            </a:pPr>
            <a:r>
              <a:rPr lang="en-US" sz="2640" u="sng" dirty="0">
                <a:solidFill>
                  <a:srgbClr val="000000"/>
                </a:solidFill>
                <a:latin typeface="Nunito Sans"/>
              </a:rPr>
              <a:t>https://www.series.net/time-series-analysis-82993562?fbclid=IwAR3aVPnUS7VhvNc8W_M3x4YS0mUkE3MDWg0H8uWxZdC97obh7H7vJQoKLMI</a:t>
            </a:r>
          </a:p>
        </p:txBody>
      </p:sp>
      <p:sp>
        <p:nvSpPr>
          <p:cNvPr id="16" name="TextBox 16"/>
          <p:cNvSpPr txBox="1"/>
          <p:nvPr/>
        </p:nvSpPr>
        <p:spPr>
          <a:xfrm>
            <a:off x="8800598" y="5373187"/>
            <a:ext cx="8665783" cy="887038"/>
          </a:xfrm>
          <a:prstGeom prst="rect">
            <a:avLst/>
          </a:prstGeom>
        </p:spPr>
        <p:txBody>
          <a:bodyPr lIns="0" tIns="0" rIns="0" bIns="0" rtlCol="0" anchor="t">
            <a:spAutoFit/>
          </a:bodyPr>
          <a:lstStyle/>
          <a:p>
            <a:pPr>
              <a:lnSpc>
                <a:spcPts val="3512"/>
              </a:lnSpc>
            </a:pPr>
            <a:r>
              <a:rPr lang="en-US" sz="2640" u="sng" dirty="0">
                <a:solidFill>
                  <a:srgbClr val="000000"/>
                </a:solidFill>
                <a:latin typeface="Nunito Sans"/>
              </a:rPr>
              <a:t>https://www.differencebetween.com/difference-between-time-series-and-cross-sectional-data/</a:t>
            </a:r>
          </a:p>
        </p:txBody>
      </p:sp>
      <p:sp>
        <p:nvSpPr>
          <p:cNvPr id="17" name="TextBox 17"/>
          <p:cNvSpPr txBox="1"/>
          <p:nvPr/>
        </p:nvSpPr>
        <p:spPr>
          <a:xfrm>
            <a:off x="8800598" y="6714639"/>
            <a:ext cx="8665783" cy="954364"/>
          </a:xfrm>
          <a:prstGeom prst="rect">
            <a:avLst/>
          </a:prstGeom>
        </p:spPr>
        <p:txBody>
          <a:bodyPr lIns="0" tIns="0" rIns="0" bIns="0" rtlCol="0" anchor="t">
            <a:spAutoFit/>
          </a:bodyPr>
          <a:lstStyle/>
          <a:p>
            <a:pPr>
              <a:lnSpc>
                <a:spcPts val="3824"/>
              </a:lnSpc>
            </a:pPr>
            <a:r>
              <a:rPr lang="en-US" sz="2640" u="sng" dirty="0">
                <a:latin typeface="Nunito Sans"/>
                <a:hlinkClick r:id="rId4" tooltip="https://www.quirks.com/articles/time-series-analysis-what-it-is-and-what-it-does">
                  <a:extLst>
                    <a:ext uri="{A12FA001-AC4F-418D-AE19-62706E023703}">
                      <ahyp:hlinkClr xmlns:ahyp="http://schemas.microsoft.com/office/drawing/2018/hyperlinkcolor" val="tx"/>
                    </a:ext>
                  </a:extLst>
                </a:hlinkClick>
              </a:rPr>
              <a:t>https:///slide/13288329/?fbclid=IwAR0dPwR2ip5wlaz5vlYmEIbhWVYdUvosd6yxgd0vYA_uuW_RhdfNk_oFphU</a:t>
            </a:r>
          </a:p>
        </p:txBody>
      </p:sp>
      <p:sp>
        <p:nvSpPr>
          <p:cNvPr id="18" name="TextBox 18"/>
          <p:cNvSpPr txBox="1"/>
          <p:nvPr/>
        </p:nvSpPr>
        <p:spPr>
          <a:xfrm>
            <a:off x="8704277" y="8165872"/>
            <a:ext cx="8665783" cy="1513732"/>
          </a:xfrm>
          <a:prstGeom prst="rect">
            <a:avLst/>
          </a:prstGeom>
        </p:spPr>
        <p:txBody>
          <a:bodyPr lIns="0" tIns="0" rIns="0" bIns="0" rtlCol="0" anchor="t">
            <a:spAutoFit/>
          </a:bodyPr>
          <a:lstStyle/>
          <a:p>
            <a:pPr>
              <a:lnSpc>
                <a:spcPts val="4040"/>
              </a:lnSpc>
            </a:pPr>
            <a:r>
              <a:rPr lang="en-US" sz="2640" u="sng" dirty="0">
                <a:latin typeface="Nunito Sans"/>
                <a:hlinkClick r:id="rId5" tooltip="https://www.toppr.com/guides/business-mathematics-and-statistics/time-series-analysis/components-of-time-series/">
                  <a:extLst>
                    <a:ext uri="{A12FA001-AC4F-418D-AE19-62706E023703}">
                      <ahyp:hlinkClr xmlns:ahyp="http://schemas.microsoft.com/office/drawing/2018/hyperlinkcolor" val="tx"/>
                    </a:ext>
                  </a:extLst>
                </a:hlinkClick>
              </a:rPr>
              <a:t>https://www.toppr.com/guides/business-mathematics-and-statistics/time-series-analysis/components-of-time-series/. </a:t>
            </a:r>
          </a:p>
        </p:txBody>
      </p:sp>
      <p:sp>
        <p:nvSpPr>
          <p:cNvPr id="19" name="TextBox 19"/>
          <p:cNvSpPr txBox="1"/>
          <p:nvPr/>
        </p:nvSpPr>
        <p:spPr>
          <a:xfrm>
            <a:off x="7468485" y="714399"/>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a:rPr>
              <a:t>01</a:t>
            </a:r>
          </a:p>
        </p:txBody>
      </p:sp>
      <p:sp>
        <p:nvSpPr>
          <p:cNvPr id="20" name="TextBox 20"/>
          <p:cNvSpPr txBox="1"/>
          <p:nvPr/>
        </p:nvSpPr>
        <p:spPr>
          <a:xfrm>
            <a:off x="7468485" y="2041138"/>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a:rPr>
              <a:t>02</a:t>
            </a:r>
          </a:p>
        </p:txBody>
      </p:sp>
      <p:sp>
        <p:nvSpPr>
          <p:cNvPr id="21" name="TextBox 21"/>
          <p:cNvSpPr txBox="1"/>
          <p:nvPr/>
        </p:nvSpPr>
        <p:spPr>
          <a:xfrm>
            <a:off x="7548765" y="3603354"/>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panose="020B0604020202020204" charset="0"/>
              </a:rPr>
              <a:t>03</a:t>
            </a:r>
          </a:p>
        </p:txBody>
      </p:sp>
      <p:sp>
        <p:nvSpPr>
          <p:cNvPr id="22" name="TextBox 22"/>
          <p:cNvSpPr txBox="1"/>
          <p:nvPr/>
        </p:nvSpPr>
        <p:spPr>
          <a:xfrm>
            <a:off x="7548765" y="5121297"/>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a:rPr>
              <a:t>04</a:t>
            </a:r>
          </a:p>
        </p:txBody>
      </p:sp>
      <p:sp>
        <p:nvSpPr>
          <p:cNvPr id="23" name="TextBox 23"/>
          <p:cNvSpPr txBox="1"/>
          <p:nvPr/>
        </p:nvSpPr>
        <p:spPr>
          <a:xfrm>
            <a:off x="7548765" y="6524658"/>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a:rPr>
              <a:t>05</a:t>
            </a:r>
          </a:p>
        </p:txBody>
      </p:sp>
      <p:sp>
        <p:nvSpPr>
          <p:cNvPr id="24" name="TextBox 24"/>
          <p:cNvSpPr txBox="1"/>
          <p:nvPr/>
        </p:nvSpPr>
        <p:spPr>
          <a:xfrm>
            <a:off x="7629044" y="7931818"/>
            <a:ext cx="1155512" cy="1035685"/>
          </a:xfrm>
          <a:prstGeom prst="rect">
            <a:avLst/>
          </a:prstGeom>
        </p:spPr>
        <p:txBody>
          <a:bodyPr lIns="0" tIns="0" rIns="0" bIns="0" rtlCol="0" anchor="t">
            <a:spAutoFit/>
          </a:bodyPr>
          <a:lstStyle/>
          <a:p>
            <a:pPr algn="ctr">
              <a:lnSpc>
                <a:spcPts val="8539"/>
              </a:lnSpc>
            </a:pPr>
            <a:r>
              <a:rPr lang="en-US" sz="5500" dirty="0">
                <a:solidFill>
                  <a:srgbClr val="004AAD"/>
                </a:solidFill>
                <a:latin typeface="Nunito Sans Semi-Bold"/>
              </a:rPr>
              <a:t>06</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Freeform 9"/>
          <p:cNvSpPr/>
          <p:nvPr/>
        </p:nvSpPr>
        <p:spPr>
          <a:xfrm>
            <a:off x="8254212" y="2604887"/>
            <a:ext cx="1779577" cy="1161174"/>
          </a:xfrm>
          <a:custGeom>
            <a:avLst/>
            <a:gdLst/>
            <a:ahLst/>
            <a:cxnLst/>
            <a:rect l="l" t="t" r="r" b="b"/>
            <a:pathLst>
              <a:path w="1779577" h="1161174">
                <a:moveTo>
                  <a:pt x="0" y="0"/>
                </a:moveTo>
                <a:lnTo>
                  <a:pt x="1779576" y="0"/>
                </a:lnTo>
                <a:lnTo>
                  <a:pt x="1779576" y="1161174"/>
                </a:lnTo>
                <a:lnTo>
                  <a:pt x="0" y="1161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2586980" y="3954463"/>
            <a:ext cx="13114040" cy="2139949"/>
          </a:xfrm>
          <a:prstGeom prst="rect">
            <a:avLst/>
          </a:prstGeom>
        </p:spPr>
        <p:txBody>
          <a:bodyPr lIns="0" tIns="0" rIns="0" bIns="0" rtlCol="0" anchor="t">
            <a:spAutoFit/>
          </a:bodyPr>
          <a:lstStyle/>
          <a:p>
            <a:pPr algn="ctr">
              <a:lnSpc>
                <a:spcPts val="17500"/>
              </a:lnSpc>
            </a:pPr>
            <a:r>
              <a:rPr lang="en-US" sz="12500">
                <a:solidFill>
                  <a:srgbClr val="004AAD"/>
                </a:solidFill>
                <a:latin typeface="Nunito Sans Heavy"/>
              </a:rPr>
              <a:t>Thank You</a:t>
            </a:r>
          </a:p>
        </p:txBody>
      </p:sp>
      <p:sp>
        <p:nvSpPr>
          <p:cNvPr id="11" name="Freeform 11"/>
          <p:cNvSpPr/>
          <p:nvPr/>
        </p:nvSpPr>
        <p:spPr>
          <a:xfrm flipH="1">
            <a:off x="0" y="8618398"/>
            <a:ext cx="5173960" cy="1668602"/>
          </a:xfrm>
          <a:custGeom>
            <a:avLst/>
            <a:gdLst/>
            <a:ahLst/>
            <a:cxnLst/>
            <a:rect l="l" t="t" r="r" b="b"/>
            <a:pathLst>
              <a:path w="5173960" h="1668602">
                <a:moveTo>
                  <a:pt x="5173960" y="0"/>
                </a:moveTo>
                <a:lnTo>
                  <a:pt x="0" y="0"/>
                </a:lnTo>
                <a:lnTo>
                  <a:pt x="0" y="1668602"/>
                </a:lnTo>
                <a:lnTo>
                  <a:pt x="5173960" y="1668602"/>
                </a:lnTo>
                <a:lnTo>
                  <a:pt x="517396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flipV="1">
            <a:off x="13114040" y="0"/>
            <a:ext cx="5173960" cy="1668602"/>
          </a:xfrm>
          <a:custGeom>
            <a:avLst/>
            <a:gdLst/>
            <a:ahLst/>
            <a:cxnLst/>
            <a:rect l="l" t="t" r="r" b="b"/>
            <a:pathLst>
              <a:path w="5173960" h="1668602">
                <a:moveTo>
                  <a:pt x="0" y="1668602"/>
                </a:moveTo>
                <a:lnTo>
                  <a:pt x="5173960" y="1668602"/>
                </a:lnTo>
                <a:lnTo>
                  <a:pt x="5173960" y="0"/>
                </a:lnTo>
                <a:lnTo>
                  <a:pt x="0" y="0"/>
                </a:lnTo>
                <a:lnTo>
                  <a:pt x="0" y="1668602"/>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TextBox 12"/>
          <p:cNvSpPr txBox="1"/>
          <p:nvPr/>
        </p:nvSpPr>
        <p:spPr>
          <a:xfrm>
            <a:off x="1028700" y="2919964"/>
            <a:ext cx="16842377" cy="8095546"/>
          </a:xfrm>
          <a:prstGeom prst="rect">
            <a:avLst/>
          </a:prstGeom>
        </p:spPr>
        <p:txBody>
          <a:bodyPr lIns="0" tIns="0" rIns="0" bIns="0" rtlCol="0" anchor="t">
            <a:spAutoFit/>
          </a:bodyPr>
          <a:lstStyle/>
          <a:p>
            <a:pPr marL="613200" lvl="1" indent="-306600">
              <a:lnSpc>
                <a:spcPts val="3976"/>
              </a:lnSpc>
              <a:buFont typeface="Arial"/>
              <a:buChar char="•"/>
            </a:pPr>
            <a:r>
              <a:rPr lang="en-US" sz="2840">
                <a:solidFill>
                  <a:srgbClr val="000000"/>
                </a:solidFill>
                <a:latin typeface="Nunito Sans"/>
              </a:rPr>
              <a:t>Time series data is a collection of observations or data points recorded at equally spaced time intervals, typically in chronological order. </a:t>
            </a:r>
          </a:p>
          <a:p>
            <a:pPr marL="613200" lvl="1" indent="-306600">
              <a:lnSpc>
                <a:spcPts val="3976"/>
              </a:lnSpc>
              <a:buFont typeface="Arial"/>
              <a:buChar char="•"/>
            </a:pPr>
            <a:r>
              <a:rPr lang="en-US" sz="2840">
                <a:solidFill>
                  <a:srgbClr val="000000"/>
                </a:solidFill>
                <a:latin typeface="Nunito Sans"/>
              </a:rPr>
              <a:t>Each data point is associated with a timestamp, indicating when the observation was made. </a:t>
            </a:r>
          </a:p>
          <a:p>
            <a:pPr marL="613200" lvl="1" indent="-306600">
              <a:lnSpc>
                <a:spcPts val="3976"/>
              </a:lnSpc>
              <a:buFont typeface="Arial"/>
              <a:buChar char="•"/>
            </a:pPr>
            <a:r>
              <a:rPr lang="en-US" sz="2840">
                <a:solidFill>
                  <a:srgbClr val="000000"/>
                </a:solidFill>
                <a:latin typeface="Nunito Sans"/>
              </a:rPr>
              <a:t>Time series data is characterized by its temporal dependency, as each observation's value can depend on previous and/or future observations in the sequence. </a:t>
            </a:r>
          </a:p>
          <a:p>
            <a:pPr>
              <a:lnSpc>
                <a:spcPts val="3976"/>
              </a:lnSpc>
            </a:pPr>
            <a:r>
              <a:rPr lang="en-US" sz="2840">
                <a:solidFill>
                  <a:srgbClr val="000000"/>
                </a:solidFill>
                <a:latin typeface="Nunito Sans"/>
              </a:rPr>
              <a:t>Formal Definition: A time series data is the set of measurements taking place in a constant interval of time, here time acts as independent variable and the objective ( to study changes in a characteristics) is dependent variables.  </a:t>
            </a:r>
          </a:p>
          <a:p>
            <a:pPr algn="ctr">
              <a:lnSpc>
                <a:spcPts val="3976"/>
              </a:lnSpc>
            </a:pPr>
            <a:r>
              <a:rPr lang="en-US" sz="2840">
                <a:solidFill>
                  <a:srgbClr val="000000"/>
                </a:solidFill>
                <a:latin typeface="Nunito Sans"/>
              </a:rPr>
              <a:t>For example</a:t>
            </a:r>
          </a:p>
          <a:p>
            <a:pPr>
              <a:lnSpc>
                <a:spcPts val="3976"/>
              </a:lnSpc>
            </a:pPr>
            <a:r>
              <a:rPr lang="en-US" sz="2840">
                <a:solidFill>
                  <a:srgbClr val="000000"/>
                </a:solidFill>
                <a:latin typeface="Nunito Sans"/>
              </a:rPr>
              <a:t> </a:t>
            </a:r>
          </a:p>
          <a:p>
            <a:pPr algn="ctr">
              <a:lnSpc>
                <a:spcPts val="3976"/>
              </a:lnSpc>
            </a:pPr>
            <a:r>
              <a:rPr lang="en-US" sz="2840">
                <a:solidFill>
                  <a:srgbClr val="000000"/>
                </a:solidFill>
                <a:latin typeface="Nunito Sans"/>
              </a:rPr>
              <a:t>Consumption of energy per hour </a:t>
            </a:r>
          </a:p>
          <a:p>
            <a:pPr algn="ctr">
              <a:lnSpc>
                <a:spcPts val="3976"/>
              </a:lnSpc>
            </a:pPr>
            <a:r>
              <a:rPr lang="en-US" sz="2840">
                <a:solidFill>
                  <a:srgbClr val="000000"/>
                </a:solidFill>
                <a:latin typeface="Nunito Sans"/>
              </a:rPr>
              <a:t>Sales on daily basis</a:t>
            </a:r>
          </a:p>
          <a:p>
            <a:pPr algn="ctr">
              <a:lnSpc>
                <a:spcPts val="3976"/>
              </a:lnSpc>
            </a:pPr>
            <a:r>
              <a:rPr lang="en-US" sz="2840">
                <a:solidFill>
                  <a:srgbClr val="000000"/>
                </a:solidFill>
                <a:latin typeface="Nunito Sans"/>
              </a:rPr>
              <a:t>Company's profits per quarter</a:t>
            </a:r>
          </a:p>
          <a:p>
            <a:pPr algn="ctr">
              <a:lnSpc>
                <a:spcPts val="3976"/>
              </a:lnSpc>
            </a:pPr>
            <a:r>
              <a:rPr lang="en-US" sz="2840">
                <a:solidFill>
                  <a:srgbClr val="000000"/>
                </a:solidFill>
                <a:latin typeface="Nunito Sans"/>
              </a:rPr>
              <a:t>Annual changes in a population of a country</a:t>
            </a:r>
          </a:p>
          <a:p>
            <a:pPr algn="l">
              <a:lnSpc>
                <a:spcPts val="3976"/>
              </a:lnSpc>
            </a:pPr>
            <a:endParaRPr lang="en-US" sz="2840">
              <a:solidFill>
                <a:srgbClr val="000000"/>
              </a:solidFill>
              <a:latin typeface="Nunito Sans"/>
            </a:endParaRPr>
          </a:p>
          <a:p>
            <a:pPr>
              <a:lnSpc>
                <a:spcPts val="3976"/>
              </a:lnSpc>
            </a:pPr>
            <a:endParaRPr lang="en-US" sz="2840">
              <a:solidFill>
                <a:srgbClr val="000000"/>
              </a:solidFill>
              <a:latin typeface="Nunito Sans"/>
            </a:endParaRPr>
          </a:p>
        </p:txBody>
      </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02</a:t>
            </a:r>
          </a:p>
        </p:txBody>
      </p:sp>
      <p:sp>
        <p:nvSpPr>
          <p:cNvPr id="14" name="TextBox 14"/>
          <p:cNvSpPr txBox="1"/>
          <p:nvPr/>
        </p:nvSpPr>
        <p:spPr>
          <a:xfrm>
            <a:off x="3002969" y="866775"/>
            <a:ext cx="13516114" cy="137790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What is Time Series Data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3484699" y="6713491"/>
            <a:ext cx="11718527" cy="4017868"/>
          </a:xfrm>
          <a:custGeom>
            <a:avLst/>
            <a:gdLst/>
            <a:ahLst/>
            <a:cxnLst/>
            <a:rect l="l" t="t" r="r" b="b"/>
            <a:pathLst>
              <a:path w="11718527" h="4017868">
                <a:moveTo>
                  <a:pt x="0" y="0"/>
                </a:moveTo>
                <a:lnTo>
                  <a:pt x="11718526" y="0"/>
                </a:lnTo>
                <a:lnTo>
                  <a:pt x="11718526" y="4017869"/>
                </a:lnTo>
                <a:lnTo>
                  <a:pt x="0" y="4017869"/>
                </a:lnTo>
                <a:lnTo>
                  <a:pt x="0" y="0"/>
                </a:lnTo>
                <a:close/>
              </a:path>
            </a:pathLst>
          </a:custGeom>
          <a:blipFill>
            <a:blip r:embed="rId4"/>
            <a:stretch>
              <a:fillRect t="-22119"/>
            </a:stretch>
          </a:blipFill>
        </p:spPr>
        <p:txBody>
          <a:bodyPr/>
          <a:lstStyle/>
          <a:p>
            <a:endParaRPr lang="en-US"/>
          </a:p>
        </p:txBody>
      </p:sp>
      <p:sp>
        <p:nvSpPr>
          <p:cNvPr id="13" name="TextBox 13"/>
          <p:cNvSpPr txBox="1"/>
          <p:nvPr/>
        </p:nvSpPr>
        <p:spPr>
          <a:xfrm>
            <a:off x="674744" y="3510379"/>
            <a:ext cx="16938512" cy="3985127"/>
          </a:xfrm>
          <a:prstGeom prst="rect">
            <a:avLst/>
          </a:prstGeom>
        </p:spPr>
        <p:txBody>
          <a:bodyPr lIns="0" tIns="0" rIns="0" bIns="0" rtlCol="0" anchor="t">
            <a:spAutoFit/>
          </a:bodyPr>
          <a:lstStyle/>
          <a:p>
            <a:pPr>
              <a:lnSpc>
                <a:spcPts val="4522"/>
              </a:lnSpc>
            </a:pPr>
            <a:r>
              <a:rPr lang="en-US" sz="3230" dirty="0">
                <a:solidFill>
                  <a:srgbClr val="000000"/>
                </a:solidFill>
                <a:latin typeface="Nunito Sans"/>
              </a:rPr>
              <a:t>"Time series analysis is a statistical technique dealing in time series data, or trend analysis."</a:t>
            </a:r>
          </a:p>
          <a:p>
            <a:pPr>
              <a:lnSpc>
                <a:spcPts val="4522"/>
              </a:lnSpc>
            </a:pPr>
            <a:endParaRPr lang="en-US" sz="3230" dirty="0">
              <a:solidFill>
                <a:srgbClr val="000000"/>
              </a:solidFill>
              <a:latin typeface="Nunito Sans"/>
            </a:endParaRPr>
          </a:p>
          <a:p>
            <a:pPr algn="just">
              <a:lnSpc>
                <a:spcPts val="4522"/>
              </a:lnSpc>
            </a:pPr>
            <a:r>
              <a:rPr lang="en-US" sz="3230" dirty="0">
                <a:solidFill>
                  <a:srgbClr val="000000"/>
                </a:solidFill>
                <a:latin typeface="Nunito Sans"/>
              </a:rPr>
              <a:t>Since social and economic conditions are constantly changing over time, data analysts must be able to assess and predict the effects of these changes, in-order to suggest the most appropriate actions to take. It’s therefore required to use appropriate forecasting techniques to support technology, business, operations, research, etc.</a:t>
            </a:r>
          </a:p>
          <a:p>
            <a:pPr algn="just">
              <a:lnSpc>
                <a:spcPts val="4522"/>
              </a:lnSpc>
            </a:pPr>
            <a:endParaRPr lang="en-US" sz="3230" dirty="0">
              <a:solidFill>
                <a:srgbClr val="000000"/>
              </a:solidFill>
              <a:latin typeface="Nunito Sans"/>
            </a:endParaRPr>
          </a:p>
        </p:txBody>
      </p:sp>
      <p:sp>
        <p:nvSpPr>
          <p:cNvPr id="14" name="TextBox 14"/>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03</a:t>
            </a:r>
          </a:p>
        </p:txBody>
      </p:sp>
      <p:sp>
        <p:nvSpPr>
          <p:cNvPr id="15" name="TextBox 15"/>
          <p:cNvSpPr txBox="1"/>
          <p:nvPr/>
        </p:nvSpPr>
        <p:spPr>
          <a:xfrm>
            <a:off x="3484699" y="285015"/>
            <a:ext cx="12118450" cy="2797174"/>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What is Time Series Analysis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3007004" y="3114742"/>
            <a:ext cx="12273993" cy="5708834"/>
          </a:xfrm>
          <a:custGeom>
            <a:avLst/>
            <a:gdLst/>
            <a:ahLst/>
            <a:cxnLst/>
            <a:rect l="l" t="t" r="r" b="b"/>
            <a:pathLst>
              <a:path w="12273993" h="5708834">
                <a:moveTo>
                  <a:pt x="0" y="0"/>
                </a:moveTo>
                <a:lnTo>
                  <a:pt x="12273992" y="0"/>
                </a:lnTo>
                <a:lnTo>
                  <a:pt x="12273992" y="5708833"/>
                </a:lnTo>
                <a:lnTo>
                  <a:pt x="0" y="5708833"/>
                </a:lnTo>
                <a:lnTo>
                  <a:pt x="0" y="0"/>
                </a:lnTo>
                <a:close/>
              </a:path>
            </a:pathLst>
          </a:custGeom>
          <a:blipFill>
            <a:blip r:embed="rId4"/>
            <a:stretch>
              <a:fillRect/>
            </a:stretch>
          </a:blipFill>
        </p:spPr>
        <p:txBody>
          <a:bodyPr/>
          <a:lstStyle/>
          <a:p>
            <a:endParaRPr lang="en-US"/>
          </a:p>
        </p:txBody>
      </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04</a:t>
            </a:r>
          </a:p>
        </p:txBody>
      </p:sp>
      <p:sp>
        <p:nvSpPr>
          <p:cNvPr id="14" name="TextBox 14"/>
          <p:cNvSpPr txBox="1"/>
          <p:nvPr/>
        </p:nvSpPr>
        <p:spPr>
          <a:xfrm>
            <a:off x="3977835" y="1110673"/>
            <a:ext cx="10332329" cy="137790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Example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87551"/>
            <a:ext cx="18288000" cy="12262103"/>
            <a:chOff x="0" y="0"/>
            <a:chExt cx="24384000" cy="16349470"/>
          </a:xfrm>
        </p:grpSpPr>
        <p:sp>
          <p:nvSpPr>
            <p:cNvPr id="3" name="Freeform 3"/>
            <p:cNvSpPr/>
            <p:nvPr/>
          </p:nvSpPr>
          <p:spPr>
            <a:xfrm>
              <a:off x="0"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0"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8107869" y="0"/>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8107869" y="8103568"/>
              <a:ext cx="8198458" cy="8198458"/>
            </a:xfrm>
            <a:custGeom>
              <a:avLst/>
              <a:gdLst/>
              <a:ahLst/>
              <a:cxnLst/>
              <a:rect l="l" t="t" r="r" b="b"/>
              <a:pathLst>
                <a:path w="8198458" h="8198458">
                  <a:moveTo>
                    <a:pt x="0" y="0"/>
                  </a:moveTo>
                  <a:lnTo>
                    <a:pt x="8198458" y="0"/>
                  </a:lnTo>
                  <a:lnTo>
                    <a:pt x="8198458" y="8198458"/>
                  </a:lnTo>
                  <a:lnTo>
                    <a:pt x="0" y="819845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6185542" y="47445"/>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16185542" y="8151013"/>
              <a:ext cx="8198458" cy="8198458"/>
            </a:xfrm>
            <a:custGeom>
              <a:avLst/>
              <a:gdLst/>
              <a:ahLst/>
              <a:cxnLst/>
              <a:rect l="l" t="t" r="r" b="b"/>
              <a:pathLst>
                <a:path w="8198458" h="8198458">
                  <a:moveTo>
                    <a:pt x="0" y="0"/>
                  </a:moveTo>
                  <a:lnTo>
                    <a:pt x="8198458" y="0"/>
                  </a:lnTo>
                  <a:lnTo>
                    <a:pt x="8198458" y="8198457"/>
                  </a:lnTo>
                  <a:lnTo>
                    <a:pt x="0" y="8198457"/>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9" name="TextBox 9"/>
          <p:cNvSpPr txBox="1"/>
          <p:nvPr/>
        </p:nvSpPr>
        <p:spPr>
          <a:xfrm>
            <a:off x="4586294" y="876300"/>
            <a:ext cx="9552842" cy="1368386"/>
          </a:xfrm>
          <a:prstGeom prst="rect">
            <a:avLst/>
          </a:prstGeom>
        </p:spPr>
        <p:txBody>
          <a:bodyPr lIns="0" tIns="0" rIns="0" bIns="0" rtlCol="0" anchor="t">
            <a:spAutoFit/>
          </a:bodyPr>
          <a:lstStyle/>
          <a:p>
            <a:pPr algn="ctr">
              <a:lnSpc>
                <a:spcPts val="11199"/>
              </a:lnSpc>
            </a:pPr>
            <a:r>
              <a:rPr lang="en-US" sz="7999">
                <a:solidFill>
                  <a:srgbClr val="004AAD"/>
                </a:solidFill>
                <a:latin typeface="Nunito Sans Heavy"/>
              </a:rPr>
              <a:t>Data Types </a:t>
            </a:r>
          </a:p>
        </p:txBody>
      </p:sp>
      <p:sp>
        <p:nvSpPr>
          <p:cNvPr id="10" name="Freeform 10"/>
          <p:cNvSpPr/>
          <p:nvPr/>
        </p:nvSpPr>
        <p:spPr>
          <a:xfrm>
            <a:off x="9362715" y="4591644"/>
            <a:ext cx="1662242" cy="1224014"/>
          </a:xfrm>
          <a:custGeom>
            <a:avLst/>
            <a:gdLst/>
            <a:ahLst/>
            <a:cxnLst/>
            <a:rect l="l" t="t" r="r" b="b"/>
            <a:pathLst>
              <a:path w="1662242" h="1224014">
                <a:moveTo>
                  <a:pt x="0" y="0"/>
                </a:moveTo>
                <a:lnTo>
                  <a:pt x="1662242" y="0"/>
                </a:lnTo>
                <a:lnTo>
                  <a:pt x="1662242" y="1224014"/>
                </a:lnTo>
                <a:lnTo>
                  <a:pt x="0" y="12240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flipH="1">
            <a:off x="7263043" y="4591644"/>
            <a:ext cx="1662242" cy="1224014"/>
          </a:xfrm>
          <a:custGeom>
            <a:avLst/>
            <a:gdLst/>
            <a:ahLst/>
            <a:cxnLst/>
            <a:rect l="l" t="t" r="r" b="b"/>
            <a:pathLst>
              <a:path w="1662242" h="1224014">
                <a:moveTo>
                  <a:pt x="1662242" y="0"/>
                </a:moveTo>
                <a:lnTo>
                  <a:pt x="0" y="0"/>
                </a:lnTo>
                <a:lnTo>
                  <a:pt x="0" y="1224014"/>
                </a:lnTo>
                <a:lnTo>
                  <a:pt x="1662242" y="1224014"/>
                </a:lnTo>
                <a:lnTo>
                  <a:pt x="1662242"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7687858" y="4628658"/>
            <a:ext cx="1155512" cy="1035685"/>
          </a:xfrm>
          <a:prstGeom prst="rect">
            <a:avLst/>
          </a:prstGeom>
        </p:spPr>
        <p:txBody>
          <a:bodyPr lIns="0" tIns="0" rIns="0" bIns="0" rtlCol="0" anchor="t">
            <a:spAutoFit/>
          </a:bodyPr>
          <a:lstStyle/>
          <a:p>
            <a:pPr algn="ctr">
              <a:lnSpc>
                <a:spcPts val="8539"/>
              </a:lnSpc>
            </a:pPr>
            <a:r>
              <a:rPr lang="en-US" sz="6099">
                <a:solidFill>
                  <a:srgbClr val="FFFFFF"/>
                </a:solidFill>
                <a:latin typeface="Nunito Sans Semi-Bold"/>
              </a:rPr>
              <a:t>01</a:t>
            </a:r>
          </a:p>
        </p:txBody>
      </p:sp>
      <p:sp>
        <p:nvSpPr>
          <p:cNvPr id="13" name="TextBox 13"/>
          <p:cNvSpPr txBox="1"/>
          <p:nvPr/>
        </p:nvSpPr>
        <p:spPr>
          <a:xfrm>
            <a:off x="11463107" y="2178193"/>
            <a:ext cx="6224253" cy="6709349"/>
          </a:xfrm>
          <a:prstGeom prst="rect">
            <a:avLst/>
          </a:prstGeom>
        </p:spPr>
        <p:txBody>
          <a:bodyPr lIns="0" tIns="0" rIns="0" bIns="0" rtlCol="0" anchor="t">
            <a:spAutoFit/>
          </a:bodyPr>
          <a:lstStyle/>
          <a:p>
            <a:pPr algn="ctr">
              <a:lnSpc>
                <a:spcPts val="4200"/>
              </a:lnSpc>
            </a:pPr>
            <a:r>
              <a:rPr lang="en-US" sz="3000">
                <a:solidFill>
                  <a:srgbClr val="000000"/>
                </a:solidFill>
                <a:latin typeface="Nunito Sans Bold"/>
              </a:rPr>
              <a:t>Cross-sectional data</a:t>
            </a:r>
          </a:p>
          <a:p>
            <a:pPr>
              <a:lnSpc>
                <a:spcPts val="3780"/>
              </a:lnSpc>
            </a:pPr>
            <a:r>
              <a:rPr lang="en-US" sz="2700">
                <a:solidFill>
                  <a:srgbClr val="000000"/>
                </a:solidFill>
                <a:latin typeface="Nunito Sans"/>
              </a:rPr>
              <a:t>Data values of one or more variables are gathered at the same time-point.</a:t>
            </a:r>
          </a:p>
          <a:p>
            <a:pPr>
              <a:lnSpc>
                <a:spcPts val="3780"/>
              </a:lnSpc>
            </a:pPr>
            <a:endParaRPr lang="en-US" sz="2700">
              <a:solidFill>
                <a:srgbClr val="000000"/>
              </a:solidFill>
              <a:latin typeface="Nunito Sans"/>
            </a:endParaRPr>
          </a:p>
          <a:p>
            <a:pPr>
              <a:lnSpc>
                <a:spcPts val="3780"/>
              </a:lnSpc>
            </a:pPr>
            <a:r>
              <a:rPr lang="en-US" sz="2700">
                <a:solidFill>
                  <a:srgbClr val="000000"/>
                </a:solidFill>
                <a:latin typeface="Nunito Sans"/>
              </a:rPr>
              <a:t>Multiple objects observed at a particular point of time</a:t>
            </a:r>
          </a:p>
          <a:p>
            <a:pPr>
              <a:lnSpc>
                <a:spcPts val="3780"/>
              </a:lnSpc>
            </a:pPr>
            <a:r>
              <a:rPr lang="en-US" sz="2700">
                <a:solidFill>
                  <a:srgbClr val="000000"/>
                </a:solidFill>
                <a:latin typeface="Nunito Sans"/>
              </a:rPr>
              <a:t>It focuses on information received from surveys and opinions at a particular time</a:t>
            </a:r>
          </a:p>
          <a:p>
            <a:pPr>
              <a:lnSpc>
                <a:spcPts val="3780"/>
              </a:lnSpc>
            </a:pPr>
            <a:r>
              <a:rPr lang="en-US" sz="2700">
                <a:solidFill>
                  <a:srgbClr val="000000"/>
                </a:solidFill>
                <a:latin typeface="Nunito Sans"/>
              </a:rPr>
              <a:t> </a:t>
            </a:r>
          </a:p>
          <a:p>
            <a:pPr>
              <a:lnSpc>
                <a:spcPts val="3780"/>
              </a:lnSpc>
            </a:pPr>
            <a:r>
              <a:rPr lang="en-US" sz="2700">
                <a:solidFill>
                  <a:srgbClr val="000000"/>
                </a:solidFill>
                <a:latin typeface="Nunito Sans"/>
              </a:rPr>
              <a:t>Examples: customers’ behavioral data at today’s update, companies’ account balances at the end of the last year, patients’ medical records at the end of the current month</a:t>
            </a:r>
          </a:p>
        </p:txBody>
      </p:sp>
      <p:sp>
        <p:nvSpPr>
          <p:cNvPr id="14" name="TextBox 14"/>
          <p:cNvSpPr txBox="1"/>
          <p:nvPr/>
        </p:nvSpPr>
        <p:spPr>
          <a:xfrm>
            <a:off x="1156090" y="2317356"/>
            <a:ext cx="5668803" cy="7185660"/>
          </a:xfrm>
          <a:prstGeom prst="rect">
            <a:avLst/>
          </a:prstGeom>
        </p:spPr>
        <p:txBody>
          <a:bodyPr lIns="0" tIns="0" rIns="0" bIns="0" rtlCol="0" anchor="t">
            <a:spAutoFit/>
          </a:bodyPr>
          <a:lstStyle/>
          <a:p>
            <a:pPr algn="ctr">
              <a:lnSpc>
                <a:spcPts val="4200"/>
              </a:lnSpc>
            </a:pPr>
            <a:r>
              <a:rPr lang="en-US" sz="3000">
                <a:solidFill>
                  <a:srgbClr val="000000"/>
                </a:solidFill>
                <a:latin typeface="Nunito Sans Bold"/>
              </a:rPr>
              <a:t>Time Series Data</a:t>
            </a:r>
          </a:p>
          <a:p>
            <a:pPr algn="just">
              <a:lnSpc>
                <a:spcPts val="3780"/>
              </a:lnSpc>
            </a:pPr>
            <a:r>
              <a:rPr lang="en-US" sz="2700">
                <a:solidFill>
                  <a:srgbClr val="000000"/>
                </a:solidFill>
                <a:latin typeface="Nunito Sans"/>
              </a:rPr>
              <a:t>A set of observations contains values, taken by variable at different times. </a:t>
            </a:r>
          </a:p>
          <a:p>
            <a:pPr algn="just">
              <a:lnSpc>
                <a:spcPts val="3780"/>
              </a:lnSpc>
            </a:pPr>
            <a:r>
              <a:rPr lang="en-US" sz="2700">
                <a:solidFill>
                  <a:srgbClr val="000000"/>
                </a:solidFill>
                <a:latin typeface="Nunito Sans"/>
              </a:rPr>
              <a:t>One single object observed over multiple equally-spaced</a:t>
            </a:r>
          </a:p>
          <a:p>
            <a:pPr algn="just">
              <a:lnSpc>
                <a:spcPts val="3780"/>
              </a:lnSpc>
            </a:pPr>
            <a:r>
              <a:rPr lang="en-US" sz="2700">
                <a:solidFill>
                  <a:srgbClr val="000000"/>
                </a:solidFill>
                <a:latin typeface="Nunito Sans"/>
              </a:rPr>
              <a:t>time periods</a:t>
            </a:r>
          </a:p>
          <a:p>
            <a:pPr algn="just">
              <a:lnSpc>
                <a:spcPts val="3780"/>
              </a:lnSpc>
            </a:pPr>
            <a:r>
              <a:rPr lang="en-US" sz="2700">
                <a:solidFill>
                  <a:srgbClr val="000000"/>
                </a:solidFill>
                <a:latin typeface="Nunito Sans"/>
              </a:rPr>
              <a:t>It focuses on results gained over an extended period of time</a:t>
            </a:r>
          </a:p>
          <a:p>
            <a:pPr algn="just">
              <a:lnSpc>
                <a:spcPts val="3780"/>
              </a:lnSpc>
            </a:pPr>
            <a:r>
              <a:rPr lang="en-US" sz="2700">
                <a:solidFill>
                  <a:srgbClr val="000000"/>
                </a:solidFill>
                <a:latin typeface="Nunito Sans"/>
              </a:rPr>
              <a:t> </a:t>
            </a:r>
          </a:p>
          <a:p>
            <a:pPr algn="just">
              <a:lnSpc>
                <a:spcPts val="3780"/>
              </a:lnSpc>
            </a:pPr>
            <a:r>
              <a:rPr lang="en-US" sz="2700">
                <a:solidFill>
                  <a:srgbClr val="000000"/>
                </a:solidFill>
                <a:latin typeface="Nunito Sans"/>
              </a:rPr>
              <a:t>Examples: quarterly GDP of the last 10 years, weekly supermarket sales of the previous year, hourly temperature measurements for last one week</a:t>
            </a:r>
          </a:p>
        </p:txBody>
      </p:sp>
      <p:sp>
        <p:nvSpPr>
          <p:cNvPr id="15" name="TextBox 15"/>
          <p:cNvSpPr txBox="1"/>
          <p:nvPr/>
        </p:nvSpPr>
        <p:spPr>
          <a:xfrm>
            <a:off x="9500638" y="4628658"/>
            <a:ext cx="1155512" cy="1035685"/>
          </a:xfrm>
          <a:prstGeom prst="rect">
            <a:avLst/>
          </a:prstGeom>
        </p:spPr>
        <p:txBody>
          <a:bodyPr lIns="0" tIns="0" rIns="0" bIns="0" rtlCol="0" anchor="t">
            <a:spAutoFit/>
          </a:bodyPr>
          <a:lstStyle/>
          <a:p>
            <a:pPr algn="ctr">
              <a:lnSpc>
                <a:spcPts val="8539"/>
              </a:lnSpc>
            </a:pPr>
            <a:r>
              <a:rPr lang="en-US" sz="6099">
                <a:solidFill>
                  <a:srgbClr val="FFFFFF"/>
                </a:solidFill>
                <a:latin typeface="Nunito Sans Semi-Bold"/>
              </a:rPr>
              <a:t>02</a:t>
            </a:r>
          </a:p>
        </p:txBody>
      </p:sp>
      <p:grpSp>
        <p:nvGrpSpPr>
          <p:cNvPr id="16" name="Group 16"/>
          <p:cNvGrpSpPr/>
          <p:nvPr/>
        </p:nvGrpSpPr>
        <p:grpSpPr>
          <a:xfrm>
            <a:off x="-2038330" y="-2073710"/>
            <a:ext cx="5041299" cy="5041299"/>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9" name="TextBox 19"/>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6"/>
          <p:cNvSpPr/>
          <p:nvPr/>
        </p:nvSpPr>
        <p:spPr>
          <a:xfrm>
            <a:off x="179262" y="2898432"/>
            <a:ext cx="7597146" cy="4738183"/>
          </a:xfrm>
          <a:custGeom>
            <a:avLst/>
            <a:gdLst/>
            <a:ahLst/>
            <a:cxnLst/>
            <a:rect l="l" t="t" r="r" b="b"/>
            <a:pathLst>
              <a:path w="7597146" h="4738183">
                <a:moveTo>
                  <a:pt x="0" y="0"/>
                </a:moveTo>
                <a:lnTo>
                  <a:pt x="7597146" y="0"/>
                </a:lnTo>
                <a:lnTo>
                  <a:pt x="7597146" y="4738183"/>
                </a:lnTo>
                <a:lnTo>
                  <a:pt x="0" y="4738183"/>
                </a:lnTo>
                <a:lnTo>
                  <a:pt x="0" y="0"/>
                </a:lnTo>
                <a:close/>
              </a:path>
            </a:pathLst>
          </a:custGeom>
          <a:blipFill>
            <a:blip r:embed="rId2"/>
            <a:stretch>
              <a:fillRect t="-4220"/>
            </a:stretch>
          </a:blipFill>
        </p:spPr>
        <p:txBody>
          <a:bodyPr/>
          <a:lstStyle/>
          <a:p>
            <a:endParaRPr lang="en-US"/>
          </a:p>
        </p:txBody>
      </p:sp>
      <p:grpSp>
        <p:nvGrpSpPr>
          <p:cNvPr id="9" name="Group 9"/>
          <p:cNvGrpSpPr/>
          <p:nvPr/>
        </p:nvGrpSpPr>
        <p:grpSpPr>
          <a:xfrm>
            <a:off x="-2038330" y="-2073710"/>
            <a:ext cx="5041299" cy="504129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a:ln cap="sq">
              <a:noFill/>
              <a:prstDash val="solid"/>
              <a:miter/>
            </a:ln>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12" name="Freeform 12"/>
          <p:cNvSpPr/>
          <p:nvPr/>
        </p:nvSpPr>
        <p:spPr>
          <a:xfrm>
            <a:off x="8705444" y="2650385"/>
            <a:ext cx="9364385" cy="4986231"/>
          </a:xfrm>
          <a:custGeom>
            <a:avLst/>
            <a:gdLst/>
            <a:ahLst/>
            <a:cxnLst/>
            <a:rect l="l" t="t" r="r" b="b"/>
            <a:pathLst>
              <a:path w="9364385" h="4986231">
                <a:moveTo>
                  <a:pt x="0" y="0"/>
                </a:moveTo>
                <a:lnTo>
                  <a:pt x="9364385" y="0"/>
                </a:lnTo>
                <a:lnTo>
                  <a:pt x="9364385" y="4986230"/>
                </a:lnTo>
                <a:lnTo>
                  <a:pt x="0" y="4986230"/>
                </a:lnTo>
                <a:lnTo>
                  <a:pt x="0" y="0"/>
                </a:lnTo>
                <a:close/>
              </a:path>
            </a:pathLst>
          </a:custGeom>
          <a:blipFill>
            <a:blip r:embed="rId3"/>
            <a:stretch>
              <a:fillRect/>
            </a:stretch>
          </a:blipFill>
        </p:spPr>
        <p:txBody>
          <a:bodyPr/>
          <a:lstStyle/>
          <a:p>
            <a:endParaRPr lang="en-US"/>
          </a:p>
        </p:txBody>
      </p:sp>
      <p:sp>
        <p:nvSpPr>
          <p:cNvPr id="13" name="TextBox 13"/>
          <p:cNvSpPr txBox="1"/>
          <p:nvPr/>
        </p:nvSpPr>
        <p:spPr>
          <a:xfrm>
            <a:off x="411934" y="502681"/>
            <a:ext cx="1939447" cy="1377909"/>
          </a:xfrm>
          <a:prstGeom prst="rect">
            <a:avLst/>
          </a:prstGeom>
        </p:spPr>
        <p:txBody>
          <a:bodyPr lIns="0" tIns="0" rIns="0" bIns="0" rtlCol="0" anchor="t">
            <a:spAutoFit/>
          </a:bodyPr>
          <a:lstStyle/>
          <a:p>
            <a:pPr algn="ctr">
              <a:lnSpc>
                <a:spcPts val="11200"/>
              </a:lnSpc>
            </a:pPr>
            <a:r>
              <a:rPr lang="en-US" sz="8000">
                <a:solidFill>
                  <a:srgbClr val="FFFFFF"/>
                </a:solidFill>
                <a:latin typeface="Nunito Sans Heavy"/>
              </a:rPr>
              <a:t>06</a:t>
            </a:r>
          </a:p>
        </p:txBody>
      </p:sp>
      <p:sp>
        <p:nvSpPr>
          <p:cNvPr id="14" name="TextBox 14"/>
          <p:cNvSpPr txBox="1"/>
          <p:nvPr/>
        </p:nvSpPr>
        <p:spPr>
          <a:xfrm>
            <a:off x="3977835" y="502681"/>
            <a:ext cx="10332329" cy="1377909"/>
          </a:xfrm>
          <a:prstGeom prst="rect">
            <a:avLst/>
          </a:prstGeom>
        </p:spPr>
        <p:txBody>
          <a:bodyPr lIns="0" tIns="0" rIns="0" bIns="0" rtlCol="0" anchor="t">
            <a:spAutoFit/>
          </a:bodyPr>
          <a:lstStyle/>
          <a:p>
            <a:pPr algn="ctr">
              <a:lnSpc>
                <a:spcPts val="11200"/>
              </a:lnSpc>
            </a:pPr>
            <a:r>
              <a:rPr lang="en-US" sz="8000">
                <a:solidFill>
                  <a:srgbClr val="004AAD"/>
                </a:solidFill>
                <a:latin typeface="Nunito Sans Heavy"/>
              </a:rPr>
              <a:t>Example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2366</Words>
  <Application>Microsoft Office PowerPoint</Application>
  <PresentationFormat>Custom</PresentationFormat>
  <Paragraphs>305</Paragraphs>
  <Slides>41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Nunito Sans Semi-Bold</vt:lpstr>
      <vt:lpstr>Arial</vt:lpstr>
      <vt:lpstr>Nunito Sans Heavy</vt:lpstr>
      <vt:lpstr>Calibri</vt:lpstr>
      <vt:lpstr>Poppins</vt:lpstr>
      <vt:lpstr>Nunito Sans</vt:lpstr>
      <vt:lpstr>Poppins Medium</vt:lpstr>
      <vt:lpstr>Poppins Ultra-Bold</vt:lpstr>
      <vt:lpstr>Nunito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dc:title>
  <cp:lastModifiedBy>HP</cp:lastModifiedBy>
  <cp:revision>6</cp:revision>
  <dcterms:created xsi:type="dcterms:W3CDTF">2006-08-16T00:00:00Z</dcterms:created>
  <dcterms:modified xsi:type="dcterms:W3CDTF">2025-02-04T06:18:30Z</dcterms:modified>
  <dc:identifier>DAFwNtpPRnU</dc:identifier>
</cp:coreProperties>
</file>